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6"/>
  </p:notesMasterIdLst>
  <p:sldIdLst>
    <p:sldId id="256" r:id="rId2"/>
    <p:sldId id="258" r:id="rId3"/>
    <p:sldId id="262" r:id="rId4"/>
    <p:sldId id="263" r:id="rId5"/>
    <p:sldId id="311" r:id="rId6"/>
    <p:sldId id="312" r:id="rId7"/>
    <p:sldId id="264" r:id="rId8"/>
    <p:sldId id="265" r:id="rId9"/>
    <p:sldId id="269" r:id="rId10"/>
    <p:sldId id="313" r:id="rId11"/>
    <p:sldId id="272" r:id="rId12"/>
    <p:sldId id="314" r:id="rId13"/>
    <p:sldId id="283" r:id="rId14"/>
    <p:sldId id="315" r:id="rId15"/>
    <p:sldId id="316" r:id="rId16"/>
    <p:sldId id="317" r:id="rId17"/>
    <p:sldId id="270" r:id="rId18"/>
    <p:sldId id="318" r:id="rId19"/>
    <p:sldId id="319" r:id="rId20"/>
    <p:sldId id="321" r:id="rId21"/>
    <p:sldId id="320" r:id="rId22"/>
    <p:sldId id="322" r:id="rId23"/>
    <p:sldId id="271" r:id="rId24"/>
    <p:sldId id="325" r:id="rId25"/>
    <p:sldId id="323" r:id="rId26"/>
    <p:sldId id="324" r:id="rId27"/>
    <p:sldId id="281" r:id="rId28"/>
    <p:sldId id="291" r:id="rId29"/>
    <p:sldId id="327" r:id="rId30"/>
    <p:sldId id="328" r:id="rId31"/>
    <p:sldId id="330" r:id="rId32"/>
    <p:sldId id="329"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Lst>
  <p:sldSz cx="9144000" cy="5143500" type="screen16x9"/>
  <p:notesSz cx="6858000" cy="9144000"/>
  <p:embeddedFontLst>
    <p:embeddedFont>
      <p:font typeface="Lato" panose="020F0502020204030203" pitchFamily="34" charset="0"/>
      <p:regular r:id="rId47"/>
      <p:bold r:id="rId48"/>
      <p:italic r:id="rId49"/>
      <p:boldItalic r:id="rId50"/>
    </p:embeddedFont>
    <p:embeddedFont>
      <p:font typeface="Maven Pro" panose="020B0604020202020204" charset="0"/>
      <p:regular r:id="rId51"/>
      <p:bold r:id="rId52"/>
    </p:embeddedFont>
    <p:embeddedFont>
      <p:font typeface="Press Start 2P" panose="020B0604020202020204" charset="0"/>
      <p:regular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9C5199-2306-4679-BC5E-B8FC8C3F3A75}">
  <a:tblStyle styleId="{769C5199-2306-4679-BC5E-B8FC8C3F3A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sorterViewPr>
    <p:cViewPr>
      <p:scale>
        <a:sx n="140" d="100"/>
        <a:sy n="140" d="100"/>
      </p:scale>
      <p:origin x="0" y="-109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ce710277d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ce710277d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8732b585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8732b585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959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d10344254_0_17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d10344254_0_17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8732b585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8732b585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564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ad10344254_0_17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ad10344254_0_17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8732b585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8732b585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2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d10344254_0_17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d10344254_0_17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62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8732b585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8732b585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030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ad10344254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ad10344254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ad10344254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ad10344254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211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d10344254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d1034425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d10344254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d1034425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907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ad10344254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ad10344254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443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ad10344254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ad10344254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520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ad10344254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ad10344254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ad10344254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ad10344254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ad10344254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ad10344254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061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ad10344254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ad10344254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02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ace710277d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ace710277d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59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403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d94538a3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d94538a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8732b585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8732b585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ad10344254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ad10344254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24000">
              <a:schemeClr val="dk2"/>
            </a:gs>
            <a:gs pos="56000">
              <a:schemeClr val="dk2"/>
            </a:gs>
            <a:gs pos="100000">
              <a:srgbClr val="141C21"/>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4861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86970"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 y="1784888"/>
            <a:ext cx="295369" cy="302004"/>
          </a:xfrm>
          <a:custGeom>
            <a:avLst/>
            <a:gdLst/>
            <a:ahLst/>
            <a:cxnLst/>
            <a:rect l="l" t="t" r="r" b="b"/>
            <a:pathLst>
              <a:path w="9515" h="10579" extrusionOk="0">
                <a:moveTo>
                  <a:pt x="1" y="1"/>
                </a:moveTo>
                <a:lnTo>
                  <a:pt x="1" y="10579"/>
                </a:lnTo>
                <a:lnTo>
                  <a:pt x="9515" y="10579"/>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846852" y="2432085"/>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46837" y="1829248"/>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74526" y="3637928"/>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68933" y="3638751"/>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258967" y="303510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txBox="1">
            <a:spLocks noGrp="1"/>
          </p:cNvSpPr>
          <p:nvPr>
            <p:ph type="ctrTitle"/>
          </p:nvPr>
        </p:nvSpPr>
        <p:spPr>
          <a:xfrm>
            <a:off x="1841100" y="2279225"/>
            <a:ext cx="5461800" cy="94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55" name="Google Shape;55;p2"/>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 name="Google Shape;56;p2"/>
          <p:cNvSpPr txBox="1">
            <a:spLocks noGrp="1"/>
          </p:cNvSpPr>
          <p:nvPr>
            <p:ph type="ctrTitle" idx="2"/>
          </p:nvPr>
        </p:nvSpPr>
        <p:spPr>
          <a:xfrm>
            <a:off x="713100" y="1323175"/>
            <a:ext cx="7717800" cy="73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4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ly Title 2">
  <p:cSld name="ONE_COLUMN_TEXT_1_1_1_1_1">
    <p:spTree>
      <p:nvGrpSpPr>
        <p:cNvPr id="1" name="Shape 553"/>
        <p:cNvGrpSpPr/>
        <p:nvPr/>
      </p:nvGrpSpPr>
      <p:grpSpPr>
        <a:xfrm>
          <a:off x="0" y="0"/>
          <a:ext cx="0" cy="0"/>
          <a:chOff x="0" y="0"/>
          <a:chExt cx="0" cy="0"/>
        </a:xfrm>
      </p:grpSpPr>
      <p:sp>
        <p:nvSpPr>
          <p:cNvPr id="554" name="Google Shape;554;p21"/>
          <p:cNvSpPr/>
          <p:nvPr/>
        </p:nvSpPr>
        <p:spPr>
          <a:xfrm flipH="1">
            <a:off x="6489629"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flipH="1">
            <a:off x="2951306"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flipH="1">
            <a:off x="3541462"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rot="5400000">
            <a:off x="2480121"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rot="5400000">
            <a:off x="3098404" y="-3343"/>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rot="5400000">
            <a:off x="3098388" y="60170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rot="5400000">
            <a:off x="3098388" y="1811782"/>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rot="5400000">
            <a:off x="3098388" y="362692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rot="5400000">
            <a:off x="3098388"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rot="5400000">
            <a:off x="3716671" y="-2904"/>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rot="5400000">
            <a:off x="4335401" y="602110"/>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rot="5400000">
            <a:off x="3717147" y="60257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rot="5400000">
            <a:off x="2479690"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rot="5400000">
            <a:off x="2480639"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rot="5400000">
            <a:off x="2480641"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rot="5400000">
            <a:off x="2481884"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rot="5400000">
            <a:off x="3098392" y="241726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rot="5400000">
            <a:off x="2481876"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rot="5400000">
            <a:off x="2482383"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rot="5400000">
            <a:off x="2481876"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rot="5400000">
            <a:off x="3098334" y="423196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rot="5400000">
            <a:off x="3714909"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rot="5400000">
            <a:off x="3714909" y="362569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rot="5400000">
            <a:off x="1861482"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rot="5400000">
            <a:off x="1861482"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rot="5400000">
            <a:off x="1861051"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rot="5400000">
            <a:off x="1862000"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rot="5400000">
            <a:off x="1862003"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rot="5400000">
            <a:off x="1863246"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rot="5400000">
            <a:off x="1863238"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rot="5400000">
            <a:off x="1863745"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rot="5400000">
            <a:off x="1863238"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rot="5400000">
            <a:off x="1242844"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rot="5400000">
            <a:off x="1242844"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rot="5400000">
            <a:off x="1242413"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5400000">
            <a:off x="1243362"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5400000">
            <a:off x="1243365"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5400000">
            <a:off x="1244607"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rot="5400000">
            <a:off x="1244599"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rot="5400000">
            <a:off x="1245106"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rot="5400000">
            <a:off x="1244599"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rot="5400000">
            <a:off x="624205"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rot="5400000">
            <a:off x="624205"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rot="5400000">
            <a:off x="623774"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rot="5400000">
            <a:off x="624724"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rot="5400000">
            <a:off x="624726"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rot="5400000">
            <a:off x="625969"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rot="5400000">
            <a:off x="625961"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rot="5400000">
            <a:off x="626468"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rot="5400000">
            <a:off x="625961"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rot="5400000">
            <a:off x="3715333"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5400000">
            <a:off x="4332279"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5400000">
            <a:off x="3810" y="241731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5400000">
            <a:off x="3810" y="302235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5400000">
            <a:off x="3379" y="-336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5400000">
            <a:off x="4328" y="60212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5400000">
            <a:off x="4331" y="120722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5400000">
            <a:off x="5574" y="18120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5400000">
            <a:off x="5565" y="362738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5400000">
            <a:off x="6072" y="42324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5400000">
            <a:off x="5565" y="483749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rot="5400000">
            <a:off x="4949224" y="483706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45" name="Google Shape;745;p25"/>
          <p:cNvSpPr txBox="1">
            <a:spLocks noGrp="1"/>
          </p:cNvSpPr>
          <p:nvPr>
            <p:ph type="title" idx="2" hasCustomPrompt="1"/>
          </p:nvPr>
        </p:nvSpPr>
        <p:spPr>
          <a:xfrm>
            <a:off x="5671075" y="1501025"/>
            <a:ext cx="2755500" cy="98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_2">
    <p:spTree>
      <p:nvGrpSpPr>
        <p:cNvPr id="1"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rot="-5400000">
            <a:off x="6360817"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rot="-5400000">
            <a:off x="5742564"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rot="-5400000">
            <a:off x="5742548" y="423196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rot="-5400000">
            <a:off x="5742548" y="3626925"/>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rot="-5400000">
            <a:off x="5742548" y="302188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rot="-5400000">
            <a:off x="5742548" y="18117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rot="-5400000">
            <a:off x="5742548" y="120674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rot="-5400000">
            <a:off x="5742548"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rot="-5400000">
            <a:off x="512429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rot="-5400000">
            <a:off x="4506040" y="4836999"/>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rot="-5400000">
            <a:off x="3887786" y="4837453"/>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rot="-5400000">
            <a:off x="4506518" y="4231531"/>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rot="-5400000">
            <a:off x="5124774" y="423194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rot="-5400000">
            <a:off x="6361248"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rot="-5400000">
            <a:off x="6361286"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rot="-5400000">
            <a:off x="6361284"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rot="-5400000">
            <a:off x="6359054"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rot="-5400000">
            <a:off x="5742544" y="241725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rot="-5400000">
            <a:off x="6359062"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rot="-5400000">
            <a:off x="6359542"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rot="-5400000">
            <a:off x="6359062"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rot="-5400000">
            <a:off x="5742602" y="60170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rot="-5400000">
            <a:off x="5126024" y="302254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rot="-5400000">
            <a:off x="5126024" y="120882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rot="-5400000">
            <a:off x="697945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rot="-5400000">
            <a:off x="697945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rot="-5400000">
            <a:off x="697988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rot="-5400000">
            <a:off x="6979927"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rot="-5400000">
            <a:off x="6979924"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rot="-5400000">
            <a:off x="697769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rot="-5400000">
            <a:off x="6977702"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rot="-5400000">
            <a:off x="697818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rot="-5400000">
            <a:off x="6977702"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rot="-5400000">
            <a:off x="759809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rot="-5400000">
            <a:off x="759809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rot="-5400000">
            <a:off x="759852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rot="-5400000">
            <a:off x="7598568"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rot="-5400000">
            <a:off x="7598565"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rot="-5400000">
            <a:off x="7596335"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rot="-5400000">
            <a:off x="7596343"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rot="-5400000">
            <a:off x="759682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rot="-5400000">
            <a:off x="7596343"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rot="-5400000">
            <a:off x="8216739"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rot="-5400000">
            <a:off x="8216739"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rot="-5400000">
            <a:off x="8217170"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rot="-5400000">
            <a:off x="8217208"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rot="-5400000">
            <a:off x="8217206"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rot="-5400000">
            <a:off x="8214975"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rot="-5400000">
            <a:off x="8214984"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rot="-5400000">
            <a:off x="8215464"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rot="-5400000">
            <a:off x="8214984"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rot="-5400000">
            <a:off x="5125600"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rot="-5400000">
            <a:off x="4508653"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rot="-5400000">
            <a:off x="8837137"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rot="-5400000">
            <a:off x="8837137"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rot="-5400000">
            <a:off x="8837568"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rot="-5400000">
            <a:off x="8837606"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rot="-5400000">
            <a:off x="8837603"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rot="-5400000">
            <a:off x="8835373"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rot="-5400000">
            <a:off x="8835381"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rot="-5400000">
            <a:off x="8835861"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rot="-5400000">
            <a:off x="8835381"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12" name="Google Shape;812;p26"/>
          <p:cNvSpPr txBox="1">
            <a:spLocks noGrp="1"/>
          </p:cNvSpPr>
          <p:nvPr>
            <p:ph type="title" idx="2" hasCustomPrompt="1"/>
          </p:nvPr>
        </p:nvSpPr>
        <p:spPr>
          <a:xfrm>
            <a:off x="706225" y="1514800"/>
            <a:ext cx="2755500" cy="98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txBox="1">
            <a:spLocks noGrp="1"/>
          </p:cNvSpPr>
          <p:nvPr>
            <p:ph type="title"/>
          </p:nvPr>
        </p:nvSpPr>
        <p:spPr>
          <a:xfrm>
            <a:off x="1207825" y="3983254"/>
            <a:ext cx="67005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78" name="Google Shape;78;p3"/>
          <p:cNvSpPr txBox="1">
            <a:spLocks noGrp="1"/>
          </p:cNvSpPr>
          <p:nvPr>
            <p:ph type="title" idx="2" hasCustomPrompt="1"/>
          </p:nvPr>
        </p:nvSpPr>
        <p:spPr>
          <a:xfrm>
            <a:off x="3722450" y="526575"/>
            <a:ext cx="1699200" cy="3190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a:effectLst/>
      </p:bgPr>
    </p:bg>
    <p:spTree>
      <p:nvGrpSpPr>
        <p:cNvPr id="1" name="Shape 97"/>
        <p:cNvGrpSpPr/>
        <p:nvPr/>
      </p:nvGrpSpPr>
      <p:grpSpPr>
        <a:xfrm>
          <a:off x="0" y="0"/>
          <a:ext cx="0" cy="0"/>
          <a:chOff x="0" y="0"/>
          <a:chExt cx="0" cy="0"/>
        </a:xfrm>
      </p:grpSpPr>
      <p:sp>
        <p:nvSpPr>
          <p:cNvPr id="98" name="Google Shape;98;p5"/>
          <p:cNvSpPr/>
          <p:nvPr/>
        </p:nvSpPr>
        <p:spPr>
          <a:xfrm>
            <a:off x="38345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4242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0139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8345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44251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4251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8350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4252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50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0800000">
            <a:off x="44271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0800000">
            <a:off x="44247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10800000">
            <a:off x="50163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0800000">
            <a:off x="44270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10800000">
            <a:off x="50162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10800000">
            <a:off x="44269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10800000">
            <a:off x="38366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0800000">
            <a:off x="50162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0800000">
            <a:off x="44269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0800000">
            <a:off x="38372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18" name="Google Shape;118;p5"/>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9" name="Google Shape;119;p5"/>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5"/>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a:endParaRPr/>
          </a:p>
        </p:txBody>
      </p:sp>
      <p:sp>
        <p:nvSpPr>
          <p:cNvPr id="251" name="Google Shape;251;p10"/>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1">
    <p:spTree>
      <p:nvGrpSpPr>
        <p:cNvPr id="1" name="Shape 340"/>
        <p:cNvGrpSpPr/>
        <p:nvPr/>
      </p:nvGrpSpPr>
      <p:grpSpPr>
        <a:xfrm>
          <a:off x="0" y="0"/>
          <a:ext cx="0" cy="0"/>
          <a:chOff x="0" y="0"/>
          <a:chExt cx="0" cy="0"/>
        </a:xfrm>
      </p:grpSpPr>
      <p:sp>
        <p:nvSpPr>
          <p:cNvPr id="341" name="Google Shape;341;p13"/>
          <p:cNvSpPr/>
          <p:nvPr/>
        </p:nvSpPr>
        <p:spPr>
          <a:xfrm rot="10800000" flipH="1">
            <a:off x="0" y="60217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10800000" flipH="1">
            <a:off x="589715" y="602173"/>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10800000" flipH="1">
            <a:off x="1179430" y="60217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10800000" flipH="1">
            <a:off x="886" y="180737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10800000" flipH="1">
            <a:off x="912" y="120519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10800000" flipH="1">
            <a:off x="444" y="-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0800000" flipH="1">
            <a:off x="590206" y="14"/>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0800000" flipH="1">
            <a:off x="1179204" y="169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0800000" flipH="1">
            <a:off x="1179208" y="12034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8846692" y="4840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7666361" y="423742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8846692" y="363545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8255915" y="363404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7666361" y="4842351"/>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8256995" y="42363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8256073" y="48386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8846724" y="4237634"/>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8848642" y="3033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0" name="Google Shape;360;p13"/>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1" name="Google Shape;361;p13"/>
          <p:cNvSpPr txBox="1">
            <a:spLocks noGrp="1"/>
          </p:cNvSpPr>
          <p:nvPr>
            <p:ph type="title" hasCustomPrompt="1"/>
          </p:nvPr>
        </p:nvSpPr>
        <p:spPr>
          <a:xfrm>
            <a:off x="1462581"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a:spLocks noGrp="1"/>
          </p:cNvSpPr>
          <p:nvPr>
            <p:ph type="title" idx="3" hasCustomPrompt="1"/>
          </p:nvPr>
        </p:nvSpPr>
        <p:spPr>
          <a:xfrm>
            <a:off x="4716219"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a:spLocks noGrp="1"/>
          </p:cNvSpPr>
          <p:nvPr>
            <p:ph type="title" idx="4" hasCustomPrompt="1"/>
          </p:nvPr>
        </p:nvSpPr>
        <p:spPr>
          <a:xfrm>
            <a:off x="1462581" y="2996049"/>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a:spLocks noGrp="1"/>
          </p:cNvSpPr>
          <p:nvPr>
            <p:ph type="title" idx="5" hasCustomPrompt="1"/>
          </p:nvPr>
        </p:nvSpPr>
        <p:spPr>
          <a:xfrm>
            <a:off x="4716219" y="2998075"/>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6" name="Google Shape;366;p13"/>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7" name="Google Shape;367;p13"/>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8" name="Google Shape;368;p13"/>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9" name="Google Shape;369;p13"/>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70" name="Google Shape;370;p13"/>
          <p:cNvSpPr txBox="1">
            <a:spLocks noGrp="1"/>
          </p:cNvSpPr>
          <p:nvPr>
            <p:ph type="subTitle" idx="14"/>
          </p:nvPr>
        </p:nvSpPr>
        <p:spPr>
          <a:xfrm>
            <a:off x="1781031" y="3640250"/>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71" name="Google Shape;371;p13"/>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3_1">
    <p:spTree>
      <p:nvGrpSpPr>
        <p:cNvPr id="1" name="Shape 372"/>
        <p:cNvGrpSpPr/>
        <p:nvPr/>
      </p:nvGrpSpPr>
      <p:grpSpPr>
        <a:xfrm>
          <a:off x="0" y="0"/>
          <a:ext cx="0" cy="0"/>
          <a:chOff x="0" y="0"/>
          <a:chExt cx="0" cy="0"/>
        </a:xfrm>
      </p:grpSpPr>
      <p:sp>
        <p:nvSpPr>
          <p:cNvPr id="373" name="Google Shape;373;p14"/>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txBox="1">
            <a:spLocks noGrp="1"/>
          </p:cNvSpPr>
          <p:nvPr>
            <p:ph type="subTitle" idx="1"/>
          </p:nvPr>
        </p:nvSpPr>
        <p:spPr>
          <a:xfrm>
            <a:off x="6187303"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6" name="Google Shape;386;p14"/>
          <p:cNvSpPr txBox="1">
            <a:spLocks noGrp="1"/>
          </p:cNvSpPr>
          <p:nvPr>
            <p:ph type="subTitle" idx="2"/>
          </p:nvPr>
        </p:nvSpPr>
        <p:spPr>
          <a:xfrm>
            <a:off x="3622500"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7" name="Google Shape;387;p14"/>
          <p:cNvSpPr txBox="1">
            <a:spLocks noGrp="1"/>
          </p:cNvSpPr>
          <p:nvPr>
            <p:ph type="subTitle" idx="3"/>
          </p:nvPr>
        </p:nvSpPr>
        <p:spPr>
          <a:xfrm>
            <a:off x="1057697"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8" name="Google Shape;388;p14"/>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89" name="Google Shape;389;p14"/>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0" name="Google Shape;390;p14"/>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1" name="Google Shape;391;p14"/>
          <p:cNvSpPr/>
          <p:nvPr/>
        </p:nvSpPr>
        <p:spPr>
          <a:xfrm rot="10800000" flipH="1">
            <a:off x="8847312" y="12064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rot="10800000" flipH="1">
            <a:off x="589737" y="1207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ONE_COLUMN_TEXT_1_1_2">
    <p:spTree>
      <p:nvGrpSpPr>
        <p:cNvPr id="1" name="Shape 506"/>
        <p:cNvGrpSpPr/>
        <p:nvPr/>
      </p:nvGrpSpPr>
      <p:grpSpPr>
        <a:xfrm>
          <a:off x="0" y="0"/>
          <a:ext cx="0" cy="0"/>
          <a:chOff x="0" y="0"/>
          <a:chExt cx="0" cy="0"/>
        </a:xfrm>
      </p:grpSpPr>
      <p:sp>
        <p:nvSpPr>
          <p:cNvPr id="507" name="Google Shape;507;p19"/>
          <p:cNvSpPr/>
          <p:nvPr/>
        </p:nvSpPr>
        <p:spPr>
          <a:xfrm flipH="1">
            <a:off x="8848650"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flipH="1">
            <a:off x="8258903"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flipH="1">
            <a:off x="7669188"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flipH="1">
            <a:off x="8848650"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flipH="1">
            <a:off x="8848103"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flipH="1">
            <a:off x="8258846"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flipH="1">
            <a:off x="7669084"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8847991"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8258733"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7668397"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8847991"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8258733"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flipH="1">
            <a:off x="7668972"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flipH="1">
            <a:off x="590578"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flipH="1">
            <a:off x="863"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flipH="1">
            <a:off x="125"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flipH="1">
            <a:off x="1179778"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flipH="1">
            <a:off x="590521"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flipH="1">
            <a:off x="759"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1179666"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590408"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flipH="1">
            <a:off x="72"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flipH="1">
            <a:off x="1179666"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flipH="1">
            <a:off x="590408"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flipH="1">
            <a:off x="647"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3" name="Google Shape;533;p1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ly Title 1">
  <p:cSld name="ONE_COLUMN_TEXT_1_1_1_1">
    <p:spTree>
      <p:nvGrpSpPr>
        <p:cNvPr id="1"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4000">
              <a:schemeClr val="dk2"/>
            </a:gs>
            <a:gs pos="56000">
              <a:schemeClr val="dk2"/>
            </a:gs>
            <a:gs pos="100000">
              <a:srgbClr val="141C2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marL="914400" lvl="1"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marL="1371600" lvl="2"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marL="1828800" lvl="3"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marL="2286000" lvl="4"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marL="2743200" lvl="5"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marL="3200400" lvl="6"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marL="3657600" lvl="7"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marL="4114800" lvl="8" indent="-3302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8" r:id="rId5"/>
    <p:sldLayoutId id="2147483659" r:id="rId6"/>
    <p:sldLayoutId id="2147483660" r:id="rId7"/>
    <p:sldLayoutId id="2147483665" r:id="rId8"/>
    <p:sldLayoutId id="2147483666" r:id="rId9"/>
    <p:sldLayoutId id="2147483667"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3.png"/><Relationship Id="rId7" Type="http://schemas.openxmlformats.org/officeDocument/2006/relationships/slide" Target="slide21.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slide" Target="slide18.xml"/></Relationships>
</file>

<file path=ppt/slides/_rels/slide19.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22.xm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9.xml"/></Relationships>
</file>

<file path=ppt/slides/_rels/slide2.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7.xml"/><Relationship Id="rId7" Type="http://schemas.openxmlformats.org/officeDocument/2006/relationships/slide" Target="slide18.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17.xml"/><Relationship Id="rId5" Type="http://schemas.openxmlformats.org/officeDocument/2006/relationships/slide" Target="slide3.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22.xm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9.xml"/></Relationships>
</file>

<file path=ppt/slides/_rels/slide22.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22.xml"/><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3"/>
          <p:cNvSpPr txBox="1">
            <a:spLocks noGrp="1"/>
          </p:cNvSpPr>
          <p:nvPr>
            <p:ph type="ctrTitle"/>
          </p:nvPr>
        </p:nvSpPr>
        <p:spPr>
          <a:xfrm>
            <a:off x="1841098" y="2263444"/>
            <a:ext cx="5461800" cy="9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GAME WORLD</a:t>
            </a:r>
            <a:endParaRPr dirty="0"/>
          </a:p>
        </p:txBody>
      </p:sp>
      <p:sp>
        <p:nvSpPr>
          <p:cNvPr id="965" name="Google Shape;965;p33"/>
          <p:cNvSpPr txBox="1">
            <a:spLocks noGrp="1"/>
          </p:cNvSpPr>
          <p:nvPr>
            <p:ph type="ctrTitle" idx="2"/>
          </p:nvPr>
        </p:nvSpPr>
        <p:spPr>
          <a:xfrm>
            <a:off x="179613" y="763804"/>
            <a:ext cx="8784771" cy="732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400" dirty="0"/>
              <a:t>Udrea Alberto, Popa Ruxandra</a:t>
            </a:r>
            <a:br>
              <a:rPr lang="en-US" sz="2400" dirty="0"/>
            </a:br>
            <a:br>
              <a:rPr lang="en-US" sz="2400" dirty="0"/>
            </a:br>
            <a:r>
              <a:rPr lang="en-US" sz="2400" dirty="0"/>
              <a:t>Group 1211EB</a:t>
            </a:r>
            <a:br>
              <a:rPr lang="en-US" sz="2400" dirty="0"/>
            </a:br>
            <a:br>
              <a:rPr lang="en-US" sz="2400" dirty="0"/>
            </a:br>
            <a:r>
              <a:rPr lang="en-US" sz="2400" dirty="0"/>
              <a:t>FILS</a:t>
            </a:r>
            <a:endParaRPr sz="2400" dirty="0"/>
          </a:p>
        </p:txBody>
      </p:sp>
      <p:sp>
        <p:nvSpPr>
          <p:cNvPr id="3" name="Subtitle 2">
            <a:extLst>
              <a:ext uri="{FF2B5EF4-FFF2-40B4-BE49-F238E27FC236}">
                <a16:creationId xmlns:a16="http://schemas.microsoft.com/office/drawing/2014/main" id="{DE0F9483-FCED-DE42-5BBC-98D9A6504251}"/>
              </a:ext>
            </a:extLst>
          </p:cNvPr>
          <p:cNvSpPr>
            <a:spLocks noGrp="1"/>
          </p:cNvSpPr>
          <p:nvPr>
            <p:ph type="subTitle" idx="1"/>
          </p:nvPr>
        </p:nvSpPr>
        <p:spPr>
          <a:xfrm>
            <a:off x="2430448" y="3510732"/>
            <a:ext cx="4283100" cy="525000"/>
          </a:xfrm>
        </p:spPr>
        <p:txBody>
          <a:bodyPr/>
          <a:lstStyle/>
          <a:p>
            <a:r>
              <a:rPr lang="en-US" sz="2400" dirty="0"/>
              <a:t>Coord Teacher: sl. Dr. </a:t>
            </a:r>
            <a:r>
              <a:rPr lang="en-US" sz="2400" dirty="0" err="1"/>
              <a:t>ing</a:t>
            </a:r>
            <a:r>
              <a:rPr lang="en-US" sz="2400" dirty="0"/>
              <a:t>. </a:t>
            </a:r>
            <a:r>
              <a:rPr lang="en-US" sz="2400" dirty="0" err="1"/>
              <a:t>Mitrea</a:t>
            </a:r>
            <a:r>
              <a:rPr lang="en-US" sz="2400" dirty="0"/>
              <a:t> Dan </a:t>
            </a:r>
            <a:r>
              <a:rPr lang="en-US" sz="2400" dirty="0" err="1"/>
              <a:t>Alexandru</a:t>
            </a:r>
            <a:r>
              <a:rPr lang="en-US" sz="2400" dirty="0"/>
              <a:t> </a:t>
            </a:r>
            <a:endParaRPr lang="en-GB"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8" name="Google Shape;1078;p42"/>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3184500" y="387842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3541541" y="3615949"/>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3555024" y="3652614"/>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3782673" y="4331876"/>
            <a:ext cx="61883" cy="21242"/>
          </a:xfrm>
          <a:custGeom>
            <a:avLst/>
            <a:gdLst/>
            <a:ahLst/>
            <a:cxnLst/>
            <a:rect l="l" t="t" r="r" b="b"/>
            <a:pathLst>
              <a:path w="638" h="219" extrusionOk="0">
                <a:moveTo>
                  <a:pt x="637" y="0"/>
                </a:moveTo>
                <a:lnTo>
                  <a:pt x="1" y="219"/>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rot="-5400000">
            <a:off x="4797492" y="367107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txBox="1">
            <a:spLocks noGrp="1"/>
          </p:cNvSpPr>
          <p:nvPr>
            <p:ph type="subTitle" idx="1"/>
          </p:nvPr>
        </p:nvSpPr>
        <p:spPr>
          <a:xfrm>
            <a:off x="431801" y="336182"/>
            <a:ext cx="8470900" cy="21501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rgbClr val="D1D5DB"/>
                </a:solidFill>
                <a:latin typeface="Maven Pro" panose="020B0604020202020204" charset="0"/>
              </a:rPr>
              <a:t>	</a:t>
            </a:r>
            <a:r>
              <a:rPr lang="en-US" sz="2400" b="0" i="0" dirty="0">
                <a:solidFill>
                  <a:srgbClr val="D1D5DB"/>
                </a:solidFill>
                <a:effectLst/>
                <a:latin typeface="Maven Pro" panose="020B0604020202020204" charset="0"/>
              </a:rPr>
              <a:t>We strongly believe in the power of our community. That's why we have created a dedicated section where players can submit requests and share their ideas for new games. Involving our users in the game development process creates a sense of ownership and builds a strong bond between our team and the players.</a:t>
            </a:r>
            <a:endParaRPr sz="2400" dirty="0">
              <a:solidFill>
                <a:schemeClr val="bg1"/>
              </a:solidFill>
              <a:latin typeface="Maven Pro" panose="020B0604020202020204" charset="0"/>
            </a:endParaRPr>
          </a:p>
        </p:txBody>
      </p:sp>
      <p:grpSp>
        <p:nvGrpSpPr>
          <p:cNvPr id="14" name="Google Shape;1770;p68">
            <a:extLst>
              <a:ext uri="{FF2B5EF4-FFF2-40B4-BE49-F238E27FC236}">
                <a16:creationId xmlns:a16="http://schemas.microsoft.com/office/drawing/2014/main" id="{1BB06B73-0E54-E397-12C1-D0BE0813EC4E}"/>
              </a:ext>
            </a:extLst>
          </p:cNvPr>
          <p:cNvGrpSpPr/>
          <p:nvPr/>
        </p:nvGrpSpPr>
        <p:grpSpPr>
          <a:xfrm>
            <a:off x="3605267" y="3009803"/>
            <a:ext cx="1880734" cy="1797515"/>
            <a:chOff x="1323725" y="238125"/>
            <a:chExt cx="4953125" cy="5219475"/>
          </a:xfrm>
        </p:grpSpPr>
        <p:sp>
          <p:nvSpPr>
            <p:cNvPr id="15" name="Google Shape;1771;p68">
              <a:extLst>
                <a:ext uri="{FF2B5EF4-FFF2-40B4-BE49-F238E27FC236}">
                  <a16:creationId xmlns:a16="http://schemas.microsoft.com/office/drawing/2014/main" id="{C0EA985D-4EDA-C5CE-02CF-D9F7DF702A62}"/>
                </a:ext>
              </a:extLst>
            </p:cNvPr>
            <p:cNvSpPr/>
            <p:nvPr/>
          </p:nvSpPr>
          <p:spPr>
            <a:xfrm>
              <a:off x="1323725" y="2835300"/>
              <a:ext cx="2338675" cy="2622300"/>
            </a:xfrm>
            <a:custGeom>
              <a:avLst/>
              <a:gdLst/>
              <a:ahLst/>
              <a:cxnLst/>
              <a:rect l="l" t="t" r="r" b="b"/>
              <a:pathLst>
                <a:path w="93547" h="104892" extrusionOk="0">
                  <a:moveTo>
                    <a:pt x="40219" y="0"/>
                  </a:moveTo>
                  <a:cubicBezTo>
                    <a:pt x="37645" y="0"/>
                    <a:pt x="35189" y="1450"/>
                    <a:pt x="34048" y="3922"/>
                  </a:cubicBezTo>
                  <a:lnTo>
                    <a:pt x="2211" y="72195"/>
                  </a:lnTo>
                  <a:cubicBezTo>
                    <a:pt x="1" y="76924"/>
                    <a:pt x="3671" y="81893"/>
                    <a:pt x="8321" y="81893"/>
                  </a:cubicBezTo>
                  <a:cubicBezTo>
                    <a:pt x="9092" y="81893"/>
                    <a:pt x="9890" y="81756"/>
                    <a:pt x="10692" y="81459"/>
                  </a:cubicBezTo>
                  <a:lnTo>
                    <a:pt x="38909" y="71216"/>
                  </a:lnTo>
                  <a:lnTo>
                    <a:pt x="41029" y="72195"/>
                  </a:lnTo>
                  <a:lnTo>
                    <a:pt x="51304" y="100411"/>
                  </a:lnTo>
                  <a:cubicBezTo>
                    <a:pt x="52375" y="103369"/>
                    <a:pt x="55040" y="104892"/>
                    <a:pt x="57712" y="104892"/>
                  </a:cubicBezTo>
                  <a:cubicBezTo>
                    <a:pt x="60168" y="104892"/>
                    <a:pt x="62629" y="103606"/>
                    <a:pt x="63863" y="100966"/>
                  </a:cubicBezTo>
                  <a:lnTo>
                    <a:pt x="91948" y="40684"/>
                  </a:lnTo>
                  <a:cubicBezTo>
                    <a:pt x="93547" y="37259"/>
                    <a:pt x="92079" y="33214"/>
                    <a:pt x="88654" y="31649"/>
                  </a:cubicBezTo>
                  <a:lnTo>
                    <a:pt x="43084" y="627"/>
                  </a:lnTo>
                  <a:cubicBezTo>
                    <a:pt x="42154" y="202"/>
                    <a:pt x="41178" y="0"/>
                    <a:pt x="40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2;p68">
              <a:extLst>
                <a:ext uri="{FF2B5EF4-FFF2-40B4-BE49-F238E27FC236}">
                  <a16:creationId xmlns:a16="http://schemas.microsoft.com/office/drawing/2014/main" id="{5F26764C-7DB9-AA4F-245D-05DE93F7260C}"/>
                </a:ext>
              </a:extLst>
            </p:cNvPr>
            <p:cNvSpPr/>
            <p:nvPr/>
          </p:nvSpPr>
          <p:spPr>
            <a:xfrm>
              <a:off x="3938025" y="2835300"/>
              <a:ext cx="2338825" cy="2621975"/>
            </a:xfrm>
            <a:custGeom>
              <a:avLst/>
              <a:gdLst/>
              <a:ahLst/>
              <a:cxnLst/>
              <a:rect l="l" t="t" r="r" b="b"/>
              <a:pathLst>
                <a:path w="93553" h="104879" extrusionOk="0">
                  <a:moveTo>
                    <a:pt x="53329" y="0"/>
                  </a:moveTo>
                  <a:cubicBezTo>
                    <a:pt x="52369" y="0"/>
                    <a:pt x="51393" y="202"/>
                    <a:pt x="50463" y="627"/>
                  </a:cubicBezTo>
                  <a:lnTo>
                    <a:pt x="4893" y="31649"/>
                  </a:lnTo>
                  <a:cubicBezTo>
                    <a:pt x="1468" y="33214"/>
                    <a:pt x="0" y="37259"/>
                    <a:pt x="1599" y="40684"/>
                  </a:cubicBezTo>
                  <a:lnTo>
                    <a:pt x="29717" y="100966"/>
                  </a:lnTo>
                  <a:cubicBezTo>
                    <a:pt x="30937" y="103594"/>
                    <a:pt x="33395" y="104879"/>
                    <a:pt x="35850" y="104879"/>
                  </a:cubicBezTo>
                  <a:cubicBezTo>
                    <a:pt x="38514" y="104879"/>
                    <a:pt x="41174" y="103365"/>
                    <a:pt x="42243" y="100411"/>
                  </a:cubicBezTo>
                  <a:lnTo>
                    <a:pt x="52518" y="72195"/>
                  </a:lnTo>
                  <a:lnTo>
                    <a:pt x="54639" y="71216"/>
                  </a:lnTo>
                  <a:lnTo>
                    <a:pt x="82855" y="81459"/>
                  </a:lnTo>
                  <a:cubicBezTo>
                    <a:pt x="83659" y="81755"/>
                    <a:pt x="84457" y="81891"/>
                    <a:pt x="85228" y="81891"/>
                  </a:cubicBezTo>
                  <a:cubicBezTo>
                    <a:pt x="89897" y="81891"/>
                    <a:pt x="93552" y="76899"/>
                    <a:pt x="91369" y="72195"/>
                  </a:cubicBezTo>
                  <a:lnTo>
                    <a:pt x="59532" y="3922"/>
                  </a:lnTo>
                  <a:cubicBezTo>
                    <a:pt x="58367" y="1450"/>
                    <a:pt x="55905" y="0"/>
                    <a:pt x="53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73;p68">
              <a:extLst>
                <a:ext uri="{FF2B5EF4-FFF2-40B4-BE49-F238E27FC236}">
                  <a16:creationId xmlns:a16="http://schemas.microsoft.com/office/drawing/2014/main" id="{F03ED2BB-C0FE-798E-6431-5DC8AC4A1137}"/>
                </a:ext>
              </a:extLst>
            </p:cNvPr>
            <p:cNvSpPr/>
            <p:nvPr/>
          </p:nvSpPr>
          <p:spPr>
            <a:xfrm>
              <a:off x="1929450" y="238125"/>
              <a:ext cx="3741525" cy="3741500"/>
            </a:xfrm>
            <a:custGeom>
              <a:avLst/>
              <a:gdLst/>
              <a:ahLst/>
              <a:cxnLst/>
              <a:rect l="l" t="t" r="r" b="b"/>
              <a:pathLst>
                <a:path w="149661" h="149660" extrusionOk="0">
                  <a:moveTo>
                    <a:pt x="74831" y="0"/>
                  </a:moveTo>
                  <a:cubicBezTo>
                    <a:pt x="33566" y="0"/>
                    <a:pt x="1" y="33566"/>
                    <a:pt x="1" y="74830"/>
                  </a:cubicBezTo>
                  <a:cubicBezTo>
                    <a:pt x="1" y="116094"/>
                    <a:pt x="33566" y="149660"/>
                    <a:pt x="74831" y="149660"/>
                  </a:cubicBezTo>
                  <a:cubicBezTo>
                    <a:pt x="116095" y="149660"/>
                    <a:pt x="149661" y="116094"/>
                    <a:pt x="149661" y="74830"/>
                  </a:cubicBezTo>
                  <a:cubicBezTo>
                    <a:pt x="149661" y="33566"/>
                    <a:pt x="116095" y="0"/>
                    <a:pt x="74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74;p68">
              <a:extLst>
                <a:ext uri="{FF2B5EF4-FFF2-40B4-BE49-F238E27FC236}">
                  <a16:creationId xmlns:a16="http://schemas.microsoft.com/office/drawing/2014/main" id="{D1489B3A-5F23-52EC-B7AE-272CED5F94DF}"/>
                </a:ext>
              </a:extLst>
            </p:cNvPr>
            <p:cNvSpPr/>
            <p:nvPr/>
          </p:nvSpPr>
          <p:spPr>
            <a:xfrm>
              <a:off x="3800200" y="238125"/>
              <a:ext cx="1870775" cy="3741500"/>
            </a:xfrm>
            <a:custGeom>
              <a:avLst/>
              <a:gdLst/>
              <a:ahLst/>
              <a:cxnLst/>
              <a:rect l="l" t="t" r="r" b="b"/>
              <a:pathLst>
                <a:path w="74831" h="149660" extrusionOk="0">
                  <a:moveTo>
                    <a:pt x="1" y="0"/>
                  </a:moveTo>
                  <a:lnTo>
                    <a:pt x="1" y="149660"/>
                  </a:lnTo>
                  <a:cubicBezTo>
                    <a:pt x="41265" y="149660"/>
                    <a:pt x="74831" y="116094"/>
                    <a:pt x="74831" y="74830"/>
                  </a:cubicBezTo>
                  <a:cubicBezTo>
                    <a:pt x="74831" y="33566"/>
                    <a:pt x="4126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75;p68">
              <a:extLst>
                <a:ext uri="{FF2B5EF4-FFF2-40B4-BE49-F238E27FC236}">
                  <a16:creationId xmlns:a16="http://schemas.microsoft.com/office/drawing/2014/main" id="{583E8BCE-61B2-7223-EA3A-538D11639292}"/>
                </a:ext>
              </a:extLst>
            </p:cNvPr>
            <p:cNvSpPr/>
            <p:nvPr/>
          </p:nvSpPr>
          <p:spPr>
            <a:xfrm>
              <a:off x="2269525" y="578175"/>
              <a:ext cx="3061400" cy="3061400"/>
            </a:xfrm>
            <a:custGeom>
              <a:avLst/>
              <a:gdLst/>
              <a:ahLst/>
              <a:cxnLst/>
              <a:rect l="l" t="t" r="r" b="b"/>
              <a:pathLst>
                <a:path w="122456" h="122456" extrusionOk="0">
                  <a:moveTo>
                    <a:pt x="61228" y="0"/>
                  </a:moveTo>
                  <a:cubicBezTo>
                    <a:pt x="27466" y="0"/>
                    <a:pt x="0" y="27466"/>
                    <a:pt x="0" y="61228"/>
                  </a:cubicBezTo>
                  <a:cubicBezTo>
                    <a:pt x="0" y="94990"/>
                    <a:pt x="27466" y="122455"/>
                    <a:pt x="61228" y="122455"/>
                  </a:cubicBezTo>
                  <a:cubicBezTo>
                    <a:pt x="94989" y="122455"/>
                    <a:pt x="122455" y="94990"/>
                    <a:pt x="122455" y="61228"/>
                  </a:cubicBezTo>
                  <a:cubicBezTo>
                    <a:pt x="122455" y="27466"/>
                    <a:pt x="94989" y="0"/>
                    <a:pt x="61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76;p68">
              <a:extLst>
                <a:ext uri="{FF2B5EF4-FFF2-40B4-BE49-F238E27FC236}">
                  <a16:creationId xmlns:a16="http://schemas.microsoft.com/office/drawing/2014/main" id="{AA62CD48-97AF-4B50-26F1-0D943464E599}"/>
                </a:ext>
              </a:extLst>
            </p:cNvPr>
            <p:cNvSpPr/>
            <p:nvPr/>
          </p:nvSpPr>
          <p:spPr>
            <a:xfrm>
              <a:off x="3800200" y="578175"/>
              <a:ext cx="1530725" cy="3061400"/>
            </a:xfrm>
            <a:custGeom>
              <a:avLst/>
              <a:gdLst/>
              <a:ahLst/>
              <a:cxnLst/>
              <a:rect l="l" t="t" r="r" b="b"/>
              <a:pathLst>
                <a:path w="61229" h="122456" extrusionOk="0">
                  <a:moveTo>
                    <a:pt x="1" y="0"/>
                  </a:moveTo>
                  <a:lnTo>
                    <a:pt x="1" y="122455"/>
                  </a:lnTo>
                  <a:cubicBezTo>
                    <a:pt x="33762" y="122455"/>
                    <a:pt x="61228" y="94990"/>
                    <a:pt x="61228" y="61228"/>
                  </a:cubicBezTo>
                  <a:cubicBezTo>
                    <a:pt x="61228" y="27466"/>
                    <a:pt x="33762"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77;p68">
              <a:extLst>
                <a:ext uri="{FF2B5EF4-FFF2-40B4-BE49-F238E27FC236}">
                  <a16:creationId xmlns:a16="http://schemas.microsoft.com/office/drawing/2014/main" id="{26FFCA2A-3D91-44ED-3931-4786A6A604F6}"/>
                </a:ext>
              </a:extLst>
            </p:cNvPr>
            <p:cNvSpPr/>
            <p:nvPr/>
          </p:nvSpPr>
          <p:spPr>
            <a:xfrm>
              <a:off x="2789800" y="1104175"/>
              <a:ext cx="2021650" cy="1846775"/>
            </a:xfrm>
            <a:custGeom>
              <a:avLst/>
              <a:gdLst/>
              <a:ahLst/>
              <a:cxnLst/>
              <a:rect l="l" t="t" r="r" b="b"/>
              <a:pathLst>
                <a:path w="80866" h="73871" extrusionOk="0">
                  <a:moveTo>
                    <a:pt x="40417" y="0"/>
                  </a:moveTo>
                  <a:cubicBezTo>
                    <a:pt x="37970" y="0"/>
                    <a:pt x="35556" y="1272"/>
                    <a:pt x="34349" y="3817"/>
                  </a:cubicBezTo>
                  <a:lnTo>
                    <a:pt x="26129" y="20420"/>
                  </a:lnTo>
                  <a:lnTo>
                    <a:pt x="7764" y="23095"/>
                  </a:lnTo>
                  <a:cubicBezTo>
                    <a:pt x="2186" y="23911"/>
                    <a:pt x="1" y="30761"/>
                    <a:pt x="4013" y="34708"/>
                  </a:cubicBezTo>
                  <a:lnTo>
                    <a:pt x="17289" y="47625"/>
                  </a:lnTo>
                  <a:lnTo>
                    <a:pt x="14158" y="65892"/>
                  </a:lnTo>
                  <a:cubicBezTo>
                    <a:pt x="13409" y="70280"/>
                    <a:pt x="16887" y="73871"/>
                    <a:pt x="20844" y="73871"/>
                  </a:cubicBezTo>
                  <a:cubicBezTo>
                    <a:pt x="21889" y="73871"/>
                    <a:pt x="22967" y="73621"/>
                    <a:pt x="24009" y="73069"/>
                  </a:cubicBezTo>
                  <a:lnTo>
                    <a:pt x="40417" y="64457"/>
                  </a:lnTo>
                  <a:lnTo>
                    <a:pt x="56824" y="73069"/>
                  </a:lnTo>
                  <a:cubicBezTo>
                    <a:pt x="57855" y="73605"/>
                    <a:pt x="58927" y="73849"/>
                    <a:pt x="59970" y="73849"/>
                  </a:cubicBezTo>
                  <a:cubicBezTo>
                    <a:pt x="63939" y="73849"/>
                    <a:pt x="67476" y="70310"/>
                    <a:pt x="66676" y="65892"/>
                  </a:cubicBezTo>
                  <a:lnTo>
                    <a:pt x="63544" y="47625"/>
                  </a:lnTo>
                  <a:lnTo>
                    <a:pt x="76820" y="34708"/>
                  </a:lnTo>
                  <a:cubicBezTo>
                    <a:pt x="80865" y="30761"/>
                    <a:pt x="78614" y="23911"/>
                    <a:pt x="73069" y="23095"/>
                  </a:cubicBezTo>
                  <a:lnTo>
                    <a:pt x="54704" y="20420"/>
                  </a:lnTo>
                  <a:lnTo>
                    <a:pt x="46484" y="3817"/>
                  </a:lnTo>
                  <a:cubicBezTo>
                    <a:pt x="45277" y="1272"/>
                    <a:pt x="42863" y="0"/>
                    <a:pt x="40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78;p68">
              <a:extLst>
                <a:ext uri="{FF2B5EF4-FFF2-40B4-BE49-F238E27FC236}">
                  <a16:creationId xmlns:a16="http://schemas.microsoft.com/office/drawing/2014/main" id="{5C9E8B29-8BE3-BF75-708B-3352D950D148}"/>
                </a:ext>
              </a:extLst>
            </p:cNvPr>
            <p:cNvSpPr/>
            <p:nvPr/>
          </p:nvSpPr>
          <p:spPr>
            <a:xfrm>
              <a:off x="3800200" y="1104175"/>
              <a:ext cx="1011250" cy="1846225"/>
            </a:xfrm>
            <a:custGeom>
              <a:avLst/>
              <a:gdLst/>
              <a:ahLst/>
              <a:cxnLst/>
              <a:rect l="l" t="t" r="r" b="b"/>
              <a:pathLst>
                <a:path w="40450" h="73849" extrusionOk="0">
                  <a:moveTo>
                    <a:pt x="1" y="0"/>
                  </a:moveTo>
                  <a:lnTo>
                    <a:pt x="1" y="64457"/>
                  </a:lnTo>
                  <a:lnTo>
                    <a:pt x="16408" y="73069"/>
                  </a:lnTo>
                  <a:cubicBezTo>
                    <a:pt x="17439" y="73605"/>
                    <a:pt x="18511" y="73849"/>
                    <a:pt x="19554" y="73849"/>
                  </a:cubicBezTo>
                  <a:cubicBezTo>
                    <a:pt x="23523" y="73849"/>
                    <a:pt x="27060" y="70310"/>
                    <a:pt x="26260" y="65892"/>
                  </a:cubicBezTo>
                  <a:lnTo>
                    <a:pt x="23128" y="47625"/>
                  </a:lnTo>
                  <a:lnTo>
                    <a:pt x="36404" y="34708"/>
                  </a:lnTo>
                  <a:cubicBezTo>
                    <a:pt x="40449" y="30761"/>
                    <a:pt x="38198" y="23911"/>
                    <a:pt x="32653" y="23095"/>
                  </a:cubicBezTo>
                  <a:lnTo>
                    <a:pt x="14288" y="20420"/>
                  </a:lnTo>
                  <a:lnTo>
                    <a:pt x="6068" y="3817"/>
                  </a:lnTo>
                  <a:cubicBezTo>
                    <a:pt x="4861" y="1272"/>
                    <a:pt x="2447"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4535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49"/>
          <p:cNvSpPr txBox="1">
            <a:spLocks noGrp="1"/>
          </p:cNvSpPr>
          <p:nvPr>
            <p:ph type="title"/>
          </p:nvPr>
        </p:nvSpPr>
        <p:spPr>
          <a:xfrm>
            <a:off x="558800" y="2501750"/>
            <a:ext cx="4315625"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A</a:t>
            </a:r>
            <a:r>
              <a:rPr lang="en-GB" sz="3200" dirty="0"/>
              <a:t>D-FREE EXPERIENCE</a:t>
            </a:r>
          </a:p>
        </p:txBody>
      </p:sp>
      <p:sp>
        <p:nvSpPr>
          <p:cNvPr id="1225" name="Google Shape;1225;p49"/>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8" name="Google Shape;1078;p42"/>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3184500" y="387842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3541541" y="3615949"/>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3555024" y="3652614"/>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3782673" y="4331876"/>
            <a:ext cx="61883" cy="21242"/>
          </a:xfrm>
          <a:custGeom>
            <a:avLst/>
            <a:gdLst/>
            <a:ahLst/>
            <a:cxnLst/>
            <a:rect l="l" t="t" r="r" b="b"/>
            <a:pathLst>
              <a:path w="638" h="219" extrusionOk="0">
                <a:moveTo>
                  <a:pt x="637" y="0"/>
                </a:moveTo>
                <a:lnTo>
                  <a:pt x="1" y="219"/>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rot="-5400000">
            <a:off x="4797492" y="367107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txBox="1">
            <a:spLocks noGrp="1"/>
          </p:cNvSpPr>
          <p:nvPr>
            <p:ph type="subTitle" idx="1"/>
          </p:nvPr>
        </p:nvSpPr>
        <p:spPr>
          <a:xfrm>
            <a:off x="431801" y="336182"/>
            <a:ext cx="8470900" cy="21501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rgbClr val="D1D5DB"/>
                </a:solidFill>
                <a:latin typeface="Maven Pro" panose="020B0604020202020204" charset="0"/>
              </a:rPr>
              <a:t>	</a:t>
            </a:r>
            <a:r>
              <a:rPr lang="en-US" sz="2800" dirty="0">
                <a:solidFill>
                  <a:srgbClr val="D1D5DB"/>
                </a:solidFill>
                <a:latin typeface="Maven Pro" panose="020B0604020202020204" charset="0"/>
              </a:rPr>
              <a:t> We understand how frustrating ads can be during gameplay. That's why we have made our application completely ad-free, allowing players to fully immerse themselves in the games without any distractions.</a:t>
            </a:r>
            <a:endParaRPr sz="2800" dirty="0">
              <a:solidFill>
                <a:schemeClr val="bg1"/>
              </a:solidFill>
              <a:latin typeface="Maven Pro" panose="020B0604020202020204" charset="0"/>
            </a:endParaRPr>
          </a:p>
        </p:txBody>
      </p:sp>
      <p:grpSp>
        <p:nvGrpSpPr>
          <p:cNvPr id="2" name="Google Shape;1790;p68">
            <a:extLst>
              <a:ext uri="{FF2B5EF4-FFF2-40B4-BE49-F238E27FC236}">
                <a16:creationId xmlns:a16="http://schemas.microsoft.com/office/drawing/2014/main" id="{ED89EC01-48AB-C2F4-0C1D-E81FF7539922}"/>
              </a:ext>
            </a:extLst>
          </p:cNvPr>
          <p:cNvGrpSpPr/>
          <p:nvPr/>
        </p:nvGrpSpPr>
        <p:grpSpPr>
          <a:xfrm>
            <a:off x="3184500" y="2756147"/>
            <a:ext cx="2237716" cy="2051171"/>
            <a:chOff x="1247700" y="238125"/>
            <a:chExt cx="5105025" cy="5219200"/>
          </a:xfrm>
        </p:grpSpPr>
        <p:sp>
          <p:nvSpPr>
            <p:cNvPr id="3" name="Google Shape;1791;p68">
              <a:extLst>
                <a:ext uri="{FF2B5EF4-FFF2-40B4-BE49-F238E27FC236}">
                  <a16:creationId xmlns:a16="http://schemas.microsoft.com/office/drawing/2014/main" id="{DD3D6CA7-7327-84B6-5DF3-675817F01F25}"/>
                </a:ext>
              </a:extLst>
            </p:cNvPr>
            <p:cNvSpPr/>
            <p:nvPr/>
          </p:nvSpPr>
          <p:spPr>
            <a:xfrm>
              <a:off x="3629775" y="238125"/>
              <a:ext cx="2722950" cy="1815300"/>
            </a:xfrm>
            <a:custGeom>
              <a:avLst/>
              <a:gdLst/>
              <a:ahLst/>
              <a:cxnLst/>
              <a:rect l="l" t="t" r="r" b="b"/>
              <a:pathLst>
                <a:path w="108918" h="72612" extrusionOk="0">
                  <a:moveTo>
                    <a:pt x="34055" y="0"/>
                  </a:moveTo>
                  <a:cubicBezTo>
                    <a:pt x="22899" y="0"/>
                    <a:pt x="12983" y="5350"/>
                    <a:pt x="6818" y="13700"/>
                  </a:cubicBezTo>
                  <a:cubicBezTo>
                    <a:pt x="2512" y="19376"/>
                    <a:pt x="0" y="26422"/>
                    <a:pt x="0" y="34023"/>
                  </a:cubicBezTo>
                  <a:lnTo>
                    <a:pt x="0" y="65794"/>
                  </a:lnTo>
                  <a:cubicBezTo>
                    <a:pt x="0" y="69578"/>
                    <a:pt x="3066" y="72612"/>
                    <a:pt x="6818" y="72612"/>
                  </a:cubicBezTo>
                  <a:cubicBezTo>
                    <a:pt x="10569" y="72612"/>
                    <a:pt x="13635" y="69578"/>
                    <a:pt x="13635" y="65794"/>
                  </a:cubicBezTo>
                  <a:lnTo>
                    <a:pt x="13635" y="34023"/>
                  </a:lnTo>
                  <a:cubicBezTo>
                    <a:pt x="13635" y="22769"/>
                    <a:pt x="22801" y="13602"/>
                    <a:pt x="34055" y="13602"/>
                  </a:cubicBezTo>
                  <a:lnTo>
                    <a:pt x="102133" y="13602"/>
                  </a:lnTo>
                  <a:cubicBezTo>
                    <a:pt x="105884" y="13602"/>
                    <a:pt x="108918" y="10569"/>
                    <a:pt x="108918" y="6818"/>
                  </a:cubicBezTo>
                  <a:cubicBezTo>
                    <a:pt x="108918" y="3034"/>
                    <a:pt x="105884" y="0"/>
                    <a:pt x="102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92;p68">
              <a:extLst>
                <a:ext uri="{FF2B5EF4-FFF2-40B4-BE49-F238E27FC236}">
                  <a16:creationId xmlns:a16="http://schemas.microsoft.com/office/drawing/2014/main" id="{4A7F31FD-DF40-482E-F75C-48FA2E72AADE}"/>
                </a:ext>
              </a:extLst>
            </p:cNvPr>
            <p:cNvSpPr/>
            <p:nvPr/>
          </p:nvSpPr>
          <p:spPr>
            <a:xfrm>
              <a:off x="3800200" y="238125"/>
              <a:ext cx="2552525" cy="1815300"/>
            </a:xfrm>
            <a:custGeom>
              <a:avLst/>
              <a:gdLst/>
              <a:ahLst/>
              <a:cxnLst/>
              <a:rect l="l" t="t" r="r" b="b"/>
              <a:pathLst>
                <a:path w="102101" h="72612" extrusionOk="0">
                  <a:moveTo>
                    <a:pt x="27238" y="0"/>
                  </a:moveTo>
                  <a:cubicBezTo>
                    <a:pt x="16082" y="0"/>
                    <a:pt x="6166" y="5350"/>
                    <a:pt x="1" y="13700"/>
                  </a:cubicBezTo>
                  <a:lnTo>
                    <a:pt x="1" y="72612"/>
                  </a:lnTo>
                  <a:cubicBezTo>
                    <a:pt x="3752" y="72612"/>
                    <a:pt x="6818" y="69578"/>
                    <a:pt x="6818" y="65794"/>
                  </a:cubicBezTo>
                  <a:lnTo>
                    <a:pt x="6818" y="34023"/>
                  </a:lnTo>
                  <a:cubicBezTo>
                    <a:pt x="6818" y="22769"/>
                    <a:pt x="15984" y="13602"/>
                    <a:pt x="27238" y="13602"/>
                  </a:cubicBezTo>
                  <a:lnTo>
                    <a:pt x="95316" y="13602"/>
                  </a:lnTo>
                  <a:cubicBezTo>
                    <a:pt x="99067" y="13602"/>
                    <a:pt x="102101" y="10569"/>
                    <a:pt x="102101" y="6818"/>
                  </a:cubicBezTo>
                  <a:cubicBezTo>
                    <a:pt x="102101" y="3034"/>
                    <a:pt x="99067" y="0"/>
                    <a:pt x="953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93;p68">
              <a:extLst>
                <a:ext uri="{FF2B5EF4-FFF2-40B4-BE49-F238E27FC236}">
                  <a16:creationId xmlns:a16="http://schemas.microsoft.com/office/drawing/2014/main" id="{1283BB87-13D5-5C21-6CEC-14822F792C4C}"/>
                </a:ext>
              </a:extLst>
            </p:cNvPr>
            <p:cNvSpPr/>
            <p:nvPr/>
          </p:nvSpPr>
          <p:spPr>
            <a:xfrm>
              <a:off x="1247700" y="1713350"/>
              <a:ext cx="5105025" cy="3743975"/>
            </a:xfrm>
            <a:custGeom>
              <a:avLst/>
              <a:gdLst/>
              <a:ahLst/>
              <a:cxnLst/>
              <a:rect l="l" t="t" r="r" b="b"/>
              <a:pathLst>
                <a:path w="204201" h="149759" extrusionOk="0">
                  <a:moveTo>
                    <a:pt x="47625" y="0"/>
                  </a:moveTo>
                  <a:lnTo>
                    <a:pt x="0" y="47658"/>
                  </a:lnTo>
                  <a:lnTo>
                    <a:pt x="0" y="113028"/>
                  </a:lnTo>
                  <a:cubicBezTo>
                    <a:pt x="0" y="133285"/>
                    <a:pt x="16473" y="149758"/>
                    <a:pt x="36698" y="149758"/>
                  </a:cubicBezTo>
                  <a:cubicBezTo>
                    <a:pt x="54182" y="149758"/>
                    <a:pt x="69318" y="137330"/>
                    <a:pt x="72743" y="120205"/>
                  </a:cubicBezTo>
                  <a:lnTo>
                    <a:pt x="77734" y="95283"/>
                  </a:lnTo>
                  <a:lnTo>
                    <a:pt x="126468" y="95283"/>
                  </a:lnTo>
                  <a:lnTo>
                    <a:pt x="131458" y="120205"/>
                  </a:lnTo>
                  <a:cubicBezTo>
                    <a:pt x="134884" y="137330"/>
                    <a:pt x="150019" y="149758"/>
                    <a:pt x="167503" y="149758"/>
                  </a:cubicBezTo>
                  <a:cubicBezTo>
                    <a:pt x="187728" y="149758"/>
                    <a:pt x="204201" y="133285"/>
                    <a:pt x="204201" y="113028"/>
                  </a:cubicBezTo>
                  <a:lnTo>
                    <a:pt x="204201" y="47658"/>
                  </a:lnTo>
                  <a:lnTo>
                    <a:pt x="156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94;p68">
              <a:extLst>
                <a:ext uri="{FF2B5EF4-FFF2-40B4-BE49-F238E27FC236}">
                  <a16:creationId xmlns:a16="http://schemas.microsoft.com/office/drawing/2014/main" id="{DF06D6D9-35F3-DBA4-E7DB-307C1F63C58C}"/>
                </a:ext>
              </a:extLst>
            </p:cNvPr>
            <p:cNvSpPr/>
            <p:nvPr/>
          </p:nvSpPr>
          <p:spPr>
            <a:xfrm>
              <a:off x="3800200" y="1713350"/>
              <a:ext cx="2552525" cy="3743975"/>
            </a:xfrm>
            <a:custGeom>
              <a:avLst/>
              <a:gdLst/>
              <a:ahLst/>
              <a:cxnLst/>
              <a:rect l="l" t="t" r="r" b="b"/>
              <a:pathLst>
                <a:path w="102101" h="149759" extrusionOk="0">
                  <a:moveTo>
                    <a:pt x="1" y="0"/>
                  </a:moveTo>
                  <a:lnTo>
                    <a:pt x="1" y="95283"/>
                  </a:lnTo>
                  <a:lnTo>
                    <a:pt x="24368" y="95283"/>
                  </a:lnTo>
                  <a:lnTo>
                    <a:pt x="29358" y="120205"/>
                  </a:lnTo>
                  <a:cubicBezTo>
                    <a:pt x="32784" y="137330"/>
                    <a:pt x="47919" y="149758"/>
                    <a:pt x="65403" y="149758"/>
                  </a:cubicBezTo>
                  <a:cubicBezTo>
                    <a:pt x="85628" y="149758"/>
                    <a:pt x="102101" y="133285"/>
                    <a:pt x="102101" y="113028"/>
                  </a:cubicBezTo>
                  <a:lnTo>
                    <a:pt x="102101" y="47658"/>
                  </a:lnTo>
                  <a:lnTo>
                    <a:pt x="544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95;p68">
              <a:extLst>
                <a:ext uri="{FF2B5EF4-FFF2-40B4-BE49-F238E27FC236}">
                  <a16:creationId xmlns:a16="http://schemas.microsoft.com/office/drawing/2014/main" id="{C18CE777-CD93-D068-E1AB-EC5AB3A379A3}"/>
                </a:ext>
              </a:extLst>
            </p:cNvPr>
            <p:cNvSpPr/>
            <p:nvPr/>
          </p:nvSpPr>
          <p:spPr>
            <a:xfrm>
              <a:off x="1247700" y="1713350"/>
              <a:ext cx="2382100" cy="2382075"/>
            </a:xfrm>
            <a:custGeom>
              <a:avLst/>
              <a:gdLst/>
              <a:ahLst/>
              <a:cxnLst/>
              <a:rect l="l" t="t" r="r" b="b"/>
              <a:pathLst>
                <a:path w="95284" h="95283" extrusionOk="0">
                  <a:moveTo>
                    <a:pt x="47625" y="0"/>
                  </a:moveTo>
                  <a:cubicBezTo>
                    <a:pt x="21334" y="0"/>
                    <a:pt x="0" y="21334"/>
                    <a:pt x="0" y="47658"/>
                  </a:cubicBezTo>
                  <a:cubicBezTo>
                    <a:pt x="0" y="73950"/>
                    <a:pt x="21334" y="95283"/>
                    <a:pt x="47625" y="95283"/>
                  </a:cubicBezTo>
                  <a:cubicBezTo>
                    <a:pt x="73950" y="95283"/>
                    <a:pt x="95283" y="73950"/>
                    <a:pt x="95283" y="47658"/>
                  </a:cubicBezTo>
                  <a:cubicBezTo>
                    <a:pt x="95283" y="21334"/>
                    <a:pt x="73950" y="0"/>
                    <a:pt x="47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96;p68">
              <a:extLst>
                <a:ext uri="{FF2B5EF4-FFF2-40B4-BE49-F238E27FC236}">
                  <a16:creationId xmlns:a16="http://schemas.microsoft.com/office/drawing/2014/main" id="{857DAD12-09C4-9E48-F00C-97ADEAFA10B3}"/>
                </a:ext>
              </a:extLst>
            </p:cNvPr>
            <p:cNvSpPr/>
            <p:nvPr/>
          </p:nvSpPr>
          <p:spPr>
            <a:xfrm>
              <a:off x="1587750" y="2053400"/>
              <a:ext cx="1701975" cy="1701975"/>
            </a:xfrm>
            <a:custGeom>
              <a:avLst/>
              <a:gdLst/>
              <a:ahLst/>
              <a:cxnLst/>
              <a:rect l="l" t="t" r="r" b="b"/>
              <a:pathLst>
                <a:path w="68079" h="68079" extrusionOk="0">
                  <a:moveTo>
                    <a:pt x="34023" y="1"/>
                  </a:moveTo>
                  <a:cubicBezTo>
                    <a:pt x="15234" y="1"/>
                    <a:pt x="1" y="15234"/>
                    <a:pt x="1" y="34056"/>
                  </a:cubicBezTo>
                  <a:cubicBezTo>
                    <a:pt x="1" y="52845"/>
                    <a:pt x="15234" y="68078"/>
                    <a:pt x="34023" y="68078"/>
                  </a:cubicBezTo>
                  <a:cubicBezTo>
                    <a:pt x="52845" y="68078"/>
                    <a:pt x="68079" y="52845"/>
                    <a:pt x="68079" y="34056"/>
                  </a:cubicBezTo>
                  <a:cubicBezTo>
                    <a:pt x="68079" y="15234"/>
                    <a:pt x="52845" y="1"/>
                    <a:pt x="3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97;p68">
              <a:extLst>
                <a:ext uri="{FF2B5EF4-FFF2-40B4-BE49-F238E27FC236}">
                  <a16:creationId xmlns:a16="http://schemas.microsoft.com/office/drawing/2014/main" id="{80F57FF6-B6F2-A70F-6136-45574066C8C2}"/>
                </a:ext>
              </a:extLst>
            </p:cNvPr>
            <p:cNvSpPr/>
            <p:nvPr/>
          </p:nvSpPr>
          <p:spPr>
            <a:xfrm>
              <a:off x="3970650" y="1713350"/>
              <a:ext cx="2382075" cy="2382075"/>
            </a:xfrm>
            <a:custGeom>
              <a:avLst/>
              <a:gdLst/>
              <a:ahLst/>
              <a:cxnLst/>
              <a:rect l="l" t="t" r="r" b="b"/>
              <a:pathLst>
                <a:path w="95283" h="95283" extrusionOk="0">
                  <a:moveTo>
                    <a:pt x="47658" y="0"/>
                  </a:moveTo>
                  <a:cubicBezTo>
                    <a:pt x="21334" y="0"/>
                    <a:pt x="0" y="21334"/>
                    <a:pt x="0" y="47658"/>
                  </a:cubicBezTo>
                  <a:cubicBezTo>
                    <a:pt x="0" y="73950"/>
                    <a:pt x="21334" y="95283"/>
                    <a:pt x="47658" y="95283"/>
                  </a:cubicBezTo>
                  <a:cubicBezTo>
                    <a:pt x="73949" y="95283"/>
                    <a:pt x="95283" y="73950"/>
                    <a:pt x="95283" y="47658"/>
                  </a:cubicBezTo>
                  <a:cubicBezTo>
                    <a:pt x="95283" y="21334"/>
                    <a:pt x="73949" y="0"/>
                    <a:pt x="47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98;p68">
              <a:extLst>
                <a:ext uri="{FF2B5EF4-FFF2-40B4-BE49-F238E27FC236}">
                  <a16:creationId xmlns:a16="http://schemas.microsoft.com/office/drawing/2014/main" id="{F68C91B3-D582-A2BD-A42E-D6E34BA10070}"/>
                </a:ext>
              </a:extLst>
            </p:cNvPr>
            <p:cNvSpPr/>
            <p:nvPr/>
          </p:nvSpPr>
          <p:spPr>
            <a:xfrm>
              <a:off x="4310700" y="2053400"/>
              <a:ext cx="1701975" cy="1701975"/>
            </a:xfrm>
            <a:custGeom>
              <a:avLst/>
              <a:gdLst/>
              <a:ahLst/>
              <a:cxnLst/>
              <a:rect l="l" t="t" r="r" b="b"/>
              <a:pathLst>
                <a:path w="68079" h="68079" extrusionOk="0">
                  <a:moveTo>
                    <a:pt x="34056" y="1"/>
                  </a:moveTo>
                  <a:cubicBezTo>
                    <a:pt x="15234" y="1"/>
                    <a:pt x="1" y="15234"/>
                    <a:pt x="1" y="34056"/>
                  </a:cubicBezTo>
                  <a:cubicBezTo>
                    <a:pt x="1" y="52845"/>
                    <a:pt x="15234" y="68078"/>
                    <a:pt x="34056" y="68078"/>
                  </a:cubicBezTo>
                  <a:cubicBezTo>
                    <a:pt x="52845" y="68078"/>
                    <a:pt x="68078" y="52845"/>
                    <a:pt x="68078" y="34056"/>
                  </a:cubicBezTo>
                  <a:cubicBezTo>
                    <a:pt x="68078" y="15234"/>
                    <a:pt x="52845" y="1"/>
                    <a:pt x="34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99;p68">
              <a:extLst>
                <a:ext uri="{FF2B5EF4-FFF2-40B4-BE49-F238E27FC236}">
                  <a16:creationId xmlns:a16="http://schemas.microsoft.com/office/drawing/2014/main" id="{81828041-8C07-80F0-FCA1-2F8B34CB0687}"/>
                </a:ext>
              </a:extLst>
            </p:cNvPr>
            <p:cNvSpPr/>
            <p:nvPr/>
          </p:nvSpPr>
          <p:spPr>
            <a:xfrm>
              <a:off x="4991650" y="3074400"/>
              <a:ext cx="340075" cy="340900"/>
            </a:xfrm>
            <a:custGeom>
              <a:avLst/>
              <a:gdLst/>
              <a:ahLst/>
              <a:cxnLst/>
              <a:rect l="l" t="t" r="r" b="b"/>
              <a:pathLst>
                <a:path w="13603" h="13636" extrusionOk="0">
                  <a:moveTo>
                    <a:pt x="6818" y="1"/>
                  </a:moveTo>
                  <a:cubicBezTo>
                    <a:pt x="3034" y="1"/>
                    <a:pt x="0" y="3067"/>
                    <a:pt x="0" y="6818"/>
                  </a:cubicBezTo>
                  <a:cubicBezTo>
                    <a:pt x="0" y="10570"/>
                    <a:pt x="3034" y="13636"/>
                    <a:pt x="6818" y="13636"/>
                  </a:cubicBezTo>
                  <a:cubicBezTo>
                    <a:pt x="10569" y="13636"/>
                    <a:pt x="13603" y="10570"/>
                    <a:pt x="13603" y="6818"/>
                  </a:cubicBezTo>
                  <a:cubicBezTo>
                    <a:pt x="13603" y="3067"/>
                    <a:pt x="105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0;p68">
              <a:extLst>
                <a:ext uri="{FF2B5EF4-FFF2-40B4-BE49-F238E27FC236}">
                  <a16:creationId xmlns:a16="http://schemas.microsoft.com/office/drawing/2014/main" id="{EB09F867-0E53-DC50-83C2-793F15D1FCF1}"/>
                </a:ext>
              </a:extLst>
            </p:cNvPr>
            <p:cNvSpPr/>
            <p:nvPr/>
          </p:nvSpPr>
          <p:spPr>
            <a:xfrm>
              <a:off x="4991650" y="2393475"/>
              <a:ext cx="340075" cy="340900"/>
            </a:xfrm>
            <a:custGeom>
              <a:avLst/>
              <a:gdLst/>
              <a:ahLst/>
              <a:cxnLst/>
              <a:rect l="l" t="t" r="r" b="b"/>
              <a:pathLst>
                <a:path w="13603" h="13636" extrusionOk="0">
                  <a:moveTo>
                    <a:pt x="6818" y="0"/>
                  </a:moveTo>
                  <a:cubicBezTo>
                    <a:pt x="3034" y="0"/>
                    <a:pt x="0" y="3067"/>
                    <a:pt x="0" y="6818"/>
                  </a:cubicBezTo>
                  <a:cubicBezTo>
                    <a:pt x="0" y="10569"/>
                    <a:pt x="3034" y="13635"/>
                    <a:pt x="6818" y="13635"/>
                  </a:cubicBezTo>
                  <a:cubicBezTo>
                    <a:pt x="10569" y="13635"/>
                    <a:pt x="13603" y="10569"/>
                    <a:pt x="13603" y="6818"/>
                  </a:cubicBezTo>
                  <a:cubicBezTo>
                    <a:pt x="13603" y="3067"/>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01;p68">
              <a:extLst>
                <a:ext uri="{FF2B5EF4-FFF2-40B4-BE49-F238E27FC236}">
                  <a16:creationId xmlns:a16="http://schemas.microsoft.com/office/drawing/2014/main" id="{6EECBECC-C801-74F5-5B77-8AE4EF7A12E0}"/>
                </a:ext>
              </a:extLst>
            </p:cNvPr>
            <p:cNvSpPr/>
            <p:nvPr/>
          </p:nvSpPr>
          <p:spPr>
            <a:xfrm>
              <a:off x="5331700" y="2734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2;p68">
              <a:extLst>
                <a:ext uri="{FF2B5EF4-FFF2-40B4-BE49-F238E27FC236}">
                  <a16:creationId xmlns:a16="http://schemas.microsoft.com/office/drawing/2014/main" id="{A52BDBD6-12FE-2F7B-E6BB-1E4B365B7D2F}"/>
                </a:ext>
              </a:extLst>
            </p:cNvPr>
            <p:cNvSpPr/>
            <p:nvPr/>
          </p:nvSpPr>
          <p:spPr>
            <a:xfrm>
              <a:off x="4650775" y="2734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03;p68">
              <a:extLst>
                <a:ext uri="{FF2B5EF4-FFF2-40B4-BE49-F238E27FC236}">
                  <a16:creationId xmlns:a16="http://schemas.microsoft.com/office/drawing/2014/main" id="{7124DE5A-14CA-C298-0AF5-246526836810}"/>
                </a:ext>
              </a:extLst>
            </p:cNvPr>
            <p:cNvSpPr/>
            <p:nvPr/>
          </p:nvSpPr>
          <p:spPr>
            <a:xfrm>
              <a:off x="1927825" y="2393475"/>
              <a:ext cx="1021850" cy="1021825"/>
            </a:xfrm>
            <a:custGeom>
              <a:avLst/>
              <a:gdLst/>
              <a:ahLst/>
              <a:cxnLst/>
              <a:rect l="l" t="t" r="r" b="b"/>
              <a:pathLst>
                <a:path w="40874" h="40873" extrusionOk="0">
                  <a:moveTo>
                    <a:pt x="20420" y="0"/>
                  </a:moveTo>
                  <a:cubicBezTo>
                    <a:pt x="16669" y="0"/>
                    <a:pt x="13635" y="3067"/>
                    <a:pt x="13635" y="6818"/>
                  </a:cubicBezTo>
                  <a:lnTo>
                    <a:pt x="13635" y="13635"/>
                  </a:lnTo>
                  <a:lnTo>
                    <a:pt x="6818" y="13635"/>
                  </a:lnTo>
                  <a:cubicBezTo>
                    <a:pt x="3067" y="13635"/>
                    <a:pt x="0" y="16669"/>
                    <a:pt x="0" y="20453"/>
                  </a:cubicBezTo>
                  <a:cubicBezTo>
                    <a:pt x="0" y="24204"/>
                    <a:pt x="3067" y="27238"/>
                    <a:pt x="6818" y="27238"/>
                  </a:cubicBezTo>
                  <a:lnTo>
                    <a:pt x="13635" y="27238"/>
                  </a:lnTo>
                  <a:lnTo>
                    <a:pt x="13635" y="34055"/>
                  </a:lnTo>
                  <a:cubicBezTo>
                    <a:pt x="13635" y="37807"/>
                    <a:pt x="16669" y="40873"/>
                    <a:pt x="20420" y="40873"/>
                  </a:cubicBezTo>
                  <a:cubicBezTo>
                    <a:pt x="24204" y="40873"/>
                    <a:pt x="27238" y="37807"/>
                    <a:pt x="27238" y="34055"/>
                  </a:cubicBezTo>
                  <a:lnTo>
                    <a:pt x="27238" y="27238"/>
                  </a:lnTo>
                  <a:lnTo>
                    <a:pt x="34055" y="27238"/>
                  </a:lnTo>
                  <a:cubicBezTo>
                    <a:pt x="37807" y="27238"/>
                    <a:pt x="40873" y="24204"/>
                    <a:pt x="40873" y="20453"/>
                  </a:cubicBezTo>
                  <a:cubicBezTo>
                    <a:pt x="40873" y="16669"/>
                    <a:pt x="37807" y="13635"/>
                    <a:pt x="34055" y="13635"/>
                  </a:cubicBezTo>
                  <a:lnTo>
                    <a:pt x="27238" y="13635"/>
                  </a:lnTo>
                  <a:lnTo>
                    <a:pt x="27238" y="6818"/>
                  </a:lnTo>
                  <a:cubicBezTo>
                    <a:pt x="27238" y="3067"/>
                    <a:pt x="24204" y="0"/>
                    <a:pt x="2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04;p68">
              <a:extLst>
                <a:ext uri="{FF2B5EF4-FFF2-40B4-BE49-F238E27FC236}">
                  <a16:creationId xmlns:a16="http://schemas.microsoft.com/office/drawing/2014/main" id="{C8A4A267-5290-22AD-63BC-154142C90AA4}"/>
                </a:ext>
              </a:extLst>
            </p:cNvPr>
            <p:cNvSpPr/>
            <p:nvPr/>
          </p:nvSpPr>
          <p:spPr>
            <a:xfrm>
              <a:off x="2608750" y="3415275"/>
              <a:ext cx="1021050" cy="1021050"/>
            </a:xfrm>
            <a:custGeom>
              <a:avLst/>
              <a:gdLst/>
              <a:ahLst/>
              <a:cxnLst/>
              <a:rect l="l" t="t" r="r" b="b"/>
              <a:pathLst>
                <a:path w="40842" h="40842" extrusionOk="0">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05;p68">
              <a:extLst>
                <a:ext uri="{FF2B5EF4-FFF2-40B4-BE49-F238E27FC236}">
                  <a16:creationId xmlns:a16="http://schemas.microsoft.com/office/drawing/2014/main" id="{F4354434-F980-B83A-79C2-B2C597440C4B}"/>
                </a:ext>
              </a:extLst>
            </p:cNvPr>
            <p:cNvSpPr/>
            <p:nvPr/>
          </p:nvSpPr>
          <p:spPr>
            <a:xfrm>
              <a:off x="3970650" y="3415275"/>
              <a:ext cx="1021025" cy="1021050"/>
            </a:xfrm>
            <a:custGeom>
              <a:avLst/>
              <a:gdLst/>
              <a:ahLst/>
              <a:cxnLst/>
              <a:rect l="l" t="t" r="r" b="b"/>
              <a:pathLst>
                <a:path w="40841" h="40842" extrusionOk="0">
                  <a:moveTo>
                    <a:pt x="20420" y="1"/>
                  </a:moveTo>
                  <a:cubicBezTo>
                    <a:pt x="9166" y="1"/>
                    <a:pt x="0" y="9167"/>
                    <a:pt x="0" y="20421"/>
                  </a:cubicBezTo>
                  <a:cubicBezTo>
                    <a:pt x="0" y="31675"/>
                    <a:pt x="9166" y="40841"/>
                    <a:pt x="20420" y="40841"/>
                  </a:cubicBezTo>
                  <a:cubicBezTo>
                    <a:pt x="31674" y="40841"/>
                    <a:pt x="40840" y="31675"/>
                    <a:pt x="40840" y="20421"/>
                  </a:cubicBezTo>
                  <a:cubicBezTo>
                    <a:pt x="40840" y="9167"/>
                    <a:pt x="31674" y="1"/>
                    <a:pt x="20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46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60"/>
          <p:cNvSpPr txBox="1">
            <a:spLocks noGrp="1"/>
          </p:cNvSpPr>
          <p:nvPr>
            <p:ph type="title"/>
          </p:nvPr>
        </p:nvSpPr>
        <p:spPr>
          <a:xfrm>
            <a:off x="5022774" y="2487974"/>
            <a:ext cx="3676725" cy="171572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	Student-Created Content</a:t>
            </a:r>
            <a:endParaRPr dirty="0"/>
          </a:p>
        </p:txBody>
      </p:sp>
      <p:sp>
        <p:nvSpPr>
          <p:cNvPr id="1516" name="Google Shape;1516;p60"/>
          <p:cNvSpPr txBox="1">
            <a:spLocks noGrp="1"/>
          </p:cNvSpPr>
          <p:nvPr>
            <p:ph type="title" idx="2"/>
          </p:nvPr>
        </p:nvSpPr>
        <p:spPr>
          <a:xfrm>
            <a:off x="5671075" y="15010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8" name="Google Shape;1078;p42"/>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3184500" y="387842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3541541" y="3615949"/>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3555024" y="3652614"/>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3782673" y="4331876"/>
            <a:ext cx="61883" cy="21242"/>
          </a:xfrm>
          <a:custGeom>
            <a:avLst/>
            <a:gdLst/>
            <a:ahLst/>
            <a:cxnLst/>
            <a:rect l="l" t="t" r="r" b="b"/>
            <a:pathLst>
              <a:path w="638" h="219" extrusionOk="0">
                <a:moveTo>
                  <a:pt x="637" y="0"/>
                </a:moveTo>
                <a:lnTo>
                  <a:pt x="1" y="219"/>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rot="-5400000">
            <a:off x="4797492" y="367107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txBox="1">
            <a:spLocks noGrp="1"/>
          </p:cNvSpPr>
          <p:nvPr>
            <p:ph type="subTitle" idx="1"/>
          </p:nvPr>
        </p:nvSpPr>
        <p:spPr>
          <a:xfrm>
            <a:off x="440740" y="187718"/>
            <a:ext cx="8470900" cy="21501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dirty="0">
                <a:solidFill>
                  <a:schemeClr val="bg1"/>
                </a:solidFill>
                <a:latin typeface="Maven Pro" panose="020B0604020202020204" charset="0"/>
              </a:rPr>
              <a:t>	As a team of passionate students, we bring a fresh and creative perspective to the gaming industry. Our application showcases the talent and innovation of young minds, and it gives players the opportunity to support and engage with up-and-coming developers.</a:t>
            </a:r>
            <a:endParaRPr sz="2800" dirty="0">
              <a:solidFill>
                <a:schemeClr val="bg1"/>
              </a:solidFill>
              <a:latin typeface="Maven Pro" panose="020B0604020202020204" charset="0"/>
            </a:endParaRPr>
          </a:p>
        </p:txBody>
      </p:sp>
      <p:pic>
        <p:nvPicPr>
          <p:cNvPr id="14" name="Google Shape;1895;p73">
            <a:extLst>
              <a:ext uri="{FF2B5EF4-FFF2-40B4-BE49-F238E27FC236}">
                <a16:creationId xmlns:a16="http://schemas.microsoft.com/office/drawing/2014/main" id="{E367F238-24D1-08BF-0F0F-FE408A472969}"/>
              </a:ext>
            </a:extLst>
          </p:cNvPr>
          <p:cNvPicPr preferRelativeResize="0"/>
          <p:nvPr/>
        </p:nvPicPr>
        <p:blipFill rotWithShape="1">
          <a:blip r:embed="rId3">
            <a:alphaModFix/>
          </a:blip>
          <a:srcRect t="6567" b="11945"/>
          <a:stretch/>
        </p:blipFill>
        <p:spPr>
          <a:xfrm>
            <a:off x="2895600" y="3045324"/>
            <a:ext cx="2984500" cy="1910458"/>
          </a:xfrm>
          <a:prstGeom prst="rect">
            <a:avLst/>
          </a:prstGeom>
          <a:noFill/>
          <a:ln>
            <a:noFill/>
          </a:ln>
        </p:spPr>
      </p:pic>
    </p:spTree>
    <p:extLst>
      <p:ext uri="{BB962C8B-B14F-4D97-AF65-F5344CB8AC3E}">
        <p14:creationId xmlns:p14="http://schemas.microsoft.com/office/powerpoint/2010/main" val="1061894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49"/>
          <p:cNvSpPr txBox="1">
            <a:spLocks noGrp="1"/>
          </p:cNvSpPr>
          <p:nvPr>
            <p:ph type="title"/>
          </p:nvPr>
        </p:nvSpPr>
        <p:spPr>
          <a:xfrm>
            <a:off x="342900" y="2501750"/>
            <a:ext cx="47117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Continuous Improvement</a:t>
            </a:r>
          </a:p>
        </p:txBody>
      </p:sp>
      <p:sp>
        <p:nvSpPr>
          <p:cNvPr id="1225" name="Google Shape;1225;p49"/>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Tree>
    <p:extLst>
      <p:ext uri="{BB962C8B-B14F-4D97-AF65-F5344CB8AC3E}">
        <p14:creationId xmlns:p14="http://schemas.microsoft.com/office/powerpoint/2010/main" val="636601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8" name="Google Shape;1078;p42"/>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3184500" y="387842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3541541" y="3615949"/>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3555024" y="3652614"/>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3782673" y="4331876"/>
            <a:ext cx="61883" cy="21242"/>
          </a:xfrm>
          <a:custGeom>
            <a:avLst/>
            <a:gdLst/>
            <a:ahLst/>
            <a:cxnLst/>
            <a:rect l="l" t="t" r="r" b="b"/>
            <a:pathLst>
              <a:path w="638" h="219" extrusionOk="0">
                <a:moveTo>
                  <a:pt x="637" y="0"/>
                </a:moveTo>
                <a:lnTo>
                  <a:pt x="1" y="219"/>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rot="-5400000">
            <a:off x="4797492" y="367107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txBox="1">
            <a:spLocks noGrp="1"/>
          </p:cNvSpPr>
          <p:nvPr>
            <p:ph type="subTitle" idx="1"/>
          </p:nvPr>
        </p:nvSpPr>
        <p:spPr>
          <a:xfrm>
            <a:off x="440740" y="187718"/>
            <a:ext cx="8470900" cy="21501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dirty="0">
                <a:solidFill>
                  <a:schemeClr val="bg1"/>
                </a:solidFill>
                <a:latin typeface="Maven Pro" panose="020B0604020202020204" charset="0"/>
              </a:rPr>
              <a:t>	We are dedicated to continuously improving our application. We actively listen to user feedback and regularly release updates and enhancements to address any issues, introduce new features, and ensure that our platform evolves and stays relevant.</a:t>
            </a:r>
            <a:endParaRPr sz="2800" dirty="0">
              <a:solidFill>
                <a:schemeClr val="bg1"/>
              </a:solidFill>
              <a:latin typeface="Maven Pro" panose="020B0604020202020204" charset="0"/>
            </a:endParaRPr>
          </a:p>
        </p:txBody>
      </p:sp>
      <p:grpSp>
        <p:nvGrpSpPr>
          <p:cNvPr id="2" name="Google Shape;1816;p68">
            <a:extLst>
              <a:ext uri="{FF2B5EF4-FFF2-40B4-BE49-F238E27FC236}">
                <a16:creationId xmlns:a16="http://schemas.microsoft.com/office/drawing/2014/main" id="{70307DA3-FC9A-E994-CD68-E583312EBBF1}"/>
              </a:ext>
            </a:extLst>
          </p:cNvPr>
          <p:cNvGrpSpPr/>
          <p:nvPr/>
        </p:nvGrpSpPr>
        <p:grpSpPr>
          <a:xfrm>
            <a:off x="3585917" y="2829974"/>
            <a:ext cx="2032746" cy="1682191"/>
            <a:chOff x="1247700" y="238125"/>
            <a:chExt cx="5105025" cy="5219200"/>
          </a:xfrm>
        </p:grpSpPr>
        <p:sp>
          <p:nvSpPr>
            <p:cNvPr id="3" name="Google Shape;1817;p68">
              <a:extLst>
                <a:ext uri="{FF2B5EF4-FFF2-40B4-BE49-F238E27FC236}">
                  <a16:creationId xmlns:a16="http://schemas.microsoft.com/office/drawing/2014/main" id="{5C02E55D-0CA2-4903-50DE-9DEB462EFF8D}"/>
                </a:ext>
              </a:extLst>
            </p:cNvPr>
            <p:cNvSpPr/>
            <p:nvPr/>
          </p:nvSpPr>
          <p:spPr>
            <a:xfrm>
              <a:off x="1247700" y="2961050"/>
              <a:ext cx="1871575" cy="2496275"/>
            </a:xfrm>
            <a:custGeom>
              <a:avLst/>
              <a:gdLst/>
              <a:ahLst/>
              <a:cxnLst/>
              <a:rect l="l" t="t" r="r" b="b"/>
              <a:pathLst>
                <a:path w="74863" h="99851" extrusionOk="0">
                  <a:moveTo>
                    <a:pt x="6785" y="1"/>
                  </a:moveTo>
                  <a:cubicBezTo>
                    <a:pt x="3034" y="1"/>
                    <a:pt x="0" y="3067"/>
                    <a:pt x="0" y="6818"/>
                  </a:cubicBezTo>
                  <a:lnTo>
                    <a:pt x="0" y="93033"/>
                  </a:lnTo>
                  <a:cubicBezTo>
                    <a:pt x="0" y="96816"/>
                    <a:pt x="3034" y="99850"/>
                    <a:pt x="6785" y="99850"/>
                  </a:cubicBezTo>
                  <a:lnTo>
                    <a:pt x="74863" y="99850"/>
                  </a:lnTo>
                  <a:lnTo>
                    <a:pt x="748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18;p68">
              <a:extLst>
                <a:ext uri="{FF2B5EF4-FFF2-40B4-BE49-F238E27FC236}">
                  <a16:creationId xmlns:a16="http://schemas.microsoft.com/office/drawing/2014/main" id="{98D22DB9-29E3-F9E2-772B-8A32AC64F723}"/>
                </a:ext>
              </a:extLst>
            </p:cNvPr>
            <p:cNvSpPr/>
            <p:nvPr/>
          </p:nvSpPr>
          <p:spPr>
            <a:xfrm>
              <a:off x="2779200" y="2280125"/>
              <a:ext cx="2042025" cy="3177200"/>
            </a:xfrm>
            <a:custGeom>
              <a:avLst/>
              <a:gdLst/>
              <a:ahLst/>
              <a:cxnLst/>
              <a:rect l="l" t="t" r="r" b="b"/>
              <a:pathLst>
                <a:path w="81681" h="127088" extrusionOk="0">
                  <a:moveTo>
                    <a:pt x="6818" y="0"/>
                  </a:moveTo>
                  <a:cubicBezTo>
                    <a:pt x="3034" y="0"/>
                    <a:pt x="0" y="3066"/>
                    <a:pt x="0" y="6818"/>
                  </a:cubicBezTo>
                  <a:lnTo>
                    <a:pt x="0" y="127087"/>
                  </a:lnTo>
                  <a:lnTo>
                    <a:pt x="81681" y="127087"/>
                  </a:lnTo>
                  <a:lnTo>
                    <a:pt x="81681" y="6818"/>
                  </a:lnTo>
                  <a:cubicBezTo>
                    <a:pt x="81681" y="3066"/>
                    <a:pt x="78647" y="0"/>
                    <a:pt x="7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19;p68">
              <a:extLst>
                <a:ext uri="{FF2B5EF4-FFF2-40B4-BE49-F238E27FC236}">
                  <a16:creationId xmlns:a16="http://schemas.microsoft.com/office/drawing/2014/main" id="{4B3B3465-926C-4E80-CD2A-F1323625413C}"/>
                </a:ext>
              </a:extLst>
            </p:cNvPr>
            <p:cNvSpPr/>
            <p:nvPr/>
          </p:nvSpPr>
          <p:spPr>
            <a:xfrm>
              <a:off x="4481150" y="3642000"/>
              <a:ext cx="1871575" cy="1815325"/>
            </a:xfrm>
            <a:custGeom>
              <a:avLst/>
              <a:gdLst/>
              <a:ahLst/>
              <a:cxnLst/>
              <a:rect l="l" t="t" r="r" b="b"/>
              <a:pathLst>
                <a:path w="74863" h="72613" extrusionOk="0">
                  <a:moveTo>
                    <a:pt x="0" y="0"/>
                  </a:moveTo>
                  <a:lnTo>
                    <a:pt x="0" y="72612"/>
                  </a:lnTo>
                  <a:lnTo>
                    <a:pt x="68078" y="72612"/>
                  </a:lnTo>
                  <a:cubicBezTo>
                    <a:pt x="71829" y="72612"/>
                    <a:pt x="74863" y="69578"/>
                    <a:pt x="74863" y="65795"/>
                  </a:cubicBezTo>
                  <a:lnTo>
                    <a:pt x="74863" y="6818"/>
                  </a:lnTo>
                  <a:cubicBezTo>
                    <a:pt x="74863" y="3034"/>
                    <a:pt x="71829" y="0"/>
                    <a:pt x="68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20;p68">
              <a:extLst>
                <a:ext uri="{FF2B5EF4-FFF2-40B4-BE49-F238E27FC236}">
                  <a16:creationId xmlns:a16="http://schemas.microsoft.com/office/drawing/2014/main" id="{CF6FE33D-218C-3EBB-BA63-597800D801CA}"/>
                </a:ext>
              </a:extLst>
            </p:cNvPr>
            <p:cNvSpPr/>
            <p:nvPr/>
          </p:nvSpPr>
          <p:spPr>
            <a:xfrm>
              <a:off x="3289700" y="238125"/>
              <a:ext cx="1021025" cy="1701950"/>
            </a:xfrm>
            <a:custGeom>
              <a:avLst/>
              <a:gdLst/>
              <a:ahLst/>
              <a:cxnLst/>
              <a:rect l="l" t="t" r="r" b="b"/>
              <a:pathLst>
                <a:path w="40841" h="68078" extrusionOk="0">
                  <a:moveTo>
                    <a:pt x="6818" y="0"/>
                  </a:moveTo>
                  <a:cubicBezTo>
                    <a:pt x="3034" y="0"/>
                    <a:pt x="1" y="3034"/>
                    <a:pt x="1" y="6818"/>
                  </a:cubicBezTo>
                  <a:cubicBezTo>
                    <a:pt x="1" y="10569"/>
                    <a:pt x="3034" y="13602"/>
                    <a:pt x="6818" y="13602"/>
                  </a:cubicBezTo>
                  <a:lnTo>
                    <a:pt x="13603" y="13602"/>
                  </a:lnTo>
                  <a:lnTo>
                    <a:pt x="13603" y="54475"/>
                  </a:lnTo>
                  <a:lnTo>
                    <a:pt x="6818" y="54475"/>
                  </a:lnTo>
                  <a:cubicBezTo>
                    <a:pt x="3034" y="54475"/>
                    <a:pt x="1" y="57509"/>
                    <a:pt x="1" y="61260"/>
                  </a:cubicBezTo>
                  <a:cubicBezTo>
                    <a:pt x="1" y="65011"/>
                    <a:pt x="3034" y="68078"/>
                    <a:pt x="6818" y="68078"/>
                  </a:cubicBezTo>
                  <a:lnTo>
                    <a:pt x="34023" y="68078"/>
                  </a:lnTo>
                  <a:cubicBezTo>
                    <a:pt x="37807" y="68078"/>
                    <a:pt x="40841" y="65011"/>
                    <a:pt x="40841" y="61260"/>
                  </a:cubicBezTo>
                  <a:cubicBezTo>
                    <a:pt x="40841" y="57509"/>
                    <a:pt x="37807" y="54475"/>
                    <a:pt x="34023" y="54475"/>
                  </a:cubicBezTo>
                  <a:lnTo>
                    <a:pt x="27238" y="54475"/>
                  </a:lnTo>
                  <a:lnTo>
                    <a:pt x="27238" y="6818"/>
                  </a:lnTo>
                  <a:cubicBezTo>
                    <a:pt x="27238" y="3034"/>
                    <a:pt x="24172" y="0"/>
                    <a:pt x="20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21;p68">
              <a:extLst>
                <a:ext uri="{FF2B5EF4-FFF2-40B4-BE49-F238E27FC236}">
                  <a16:creationId xmlns:a16="http://schemas.microsoft.com/office/drawing/2014/main" id="{9EFF78AA-861C-E72F-1FA1-29F8027CCF2C}"/>
                </a:ext>
              </a:extLst>
            </p:cNvPr>
            <p:cNvSpPr/>
            <p:nvPr/>
          </p:nvSpPr>
          <p:spPr>
            <a:xfrm>
              <a:off x="1247700" y="919050"/>
              <a:ext cx="1021025" cy="1701975"/>
            </a:xfrm>
            <a:custGeom>
              <a:avLst/>
              <a:gdLst/>
              <a:ahLst/>
              <a:cxnLst/>
              <a:rect l="l" t="t" r="r" b="b"/>
              <a:pathLst>
                <a:path w="40841" h="68079" extrusionOk="0">
                  <a:moveTo>
                    <a:pt x="6785" y="1"/>
                  </a:moveTo>
                  <a:cubicBezTo>
                    <a:pt x="3034" y="1"/>
                    <a:pt x="0" y="3034"/>
                    <a:pt x="0" y="6786"/>
                  </a:cubicBezTo>
                  <a:cubicBezTo>
                    <a:pt x="0" y="10569"/>
                    <a:pt x="3034" y="13603"/>
                    <a:pt x="6785" y="13603"/>
                  </a:cubicBezTo>
                  <a:lnTo>
                    <a:pt x="20420" y="13603"/>
                  </a:lnTo>
                  <a:cubicBezTo>
                    <a:pt x="24172" y="13603"/>
                    <a:pt x="27205" y="16669"/>
                    <a:pt x="27205" y="20421"/>
                  </a:cubicBezTo>
                  <a:cubicBezTo>
                    <a:pt x="27205" y="24172"/>
                    <a:pt x="24172" y="27238"/>
                    <a:pt x="20420" y="27238"/>
                  </a:cubicBezTo>
                  <a:cubicBezTo>
                    <a:pt x="9134" y="27238"/>
                    <a:pt x="0" y="36372"/>
                    <a:pt x="0" y="47658"/>
                  </a:cubicBezTo>
                  <a:lnTo>
                    <a:pt x="0" y="61261"/>
                  </a:lnTo>
                  <a:cubicBezTo>
                    <a:pt x="0" y="65012"/>
                    <a:pt x="3034" y="68078"/>
                    <a:pt x="6785" y="68078"/>
                  </a:cubicBezTo>
                  <a:lnTo>
                    <a:pt x="34023" y="68078"/>
                  </a:lnTo>
                  <a:cubicBezTo>
                    <a:pt x="37774" y="68078"/>
                    <a:pt x="40840" y="65012"/>
                    <a:pt x="40840" y="61261"/>
                  </a:cubicBezTo>
                  <a:cubicBezTo>
                    <a:pt x="40840" y="57509"/>
                    <a:pt x="37774" y="54443"/>
                    <a:pt x="34023" y="54443"/>
                  </a:cubicBezTo>
                  <a:lnTo>
                    <a:pt x="13603" y="54443"/>
                  </a:lnTo>
                  <a:lnTo>
                    <a:pt x="13603" y="47658"/>
                  </a:lnTo>
                  <a:cubicBezTo>
                    <a:pt x="13603" y="43907"/>
                    <a:pt x="16669" y="40841"/>
                    <a:pt x="20420" y="40841"/>
                  </a:cubicBezTo>
                  <a:cubicBezTo>
                    <a:pt x="31674" y="40841"/>
                    <a:pt x="40840" y="31674"/>
                    <a:pt x="40840" y="20421"/>
                  </a:cubicBezTo>
                  <a:cubicBezTo>
                    <a:pt x="40840" y="9167"/>
                    <a:pt x="31674" y="1"/>
                    <a:pt x="20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22;p68">
              <a:extLst>
                <a:ext uri="{FF2B5EF4-FFF2-40B4-BE49-F238E27FC236}">
                  <a16:creationId xmlns:a16="http://schemas.microsoft.com/office/drawing/2014/main" id="{6345A4A0-154C-1D0E-7C1E-A3749CB56EBE}"/>
                </a:ext>
              </a:extLst>
            </p:cNvPr>
            <p:cNvSpPr/>
            <p:nvPr/>
          </p:nvSpPr>
          <p:spPr>
            <a:xfrm>
              <a:off x="5331700" y="1600000"/>
              <a:ext cx="1021025" cy="1701950"/>
            </a:xfrm>
            <a:custGeom>
              <a:avLst/>
              <a:gdLst/>
              <a:ahLst/>
              <a:cxnLst/>
              <a:rect l="l" t="t" r="r" b="b"/>
              <a:pathLst>
                <a:path w="40841" h="68078" extrusionOk="0">
                  <a:moveTo>
                    <a:pt x="6818" y="0"/>
                  </a:moveTo>
                  <a:cubicBezTo>
                    <a:pt x="3067" y="0"/>
                    <a:pt x="1" y="3034"/>
                    <a:pt x="1" y="6785"/>
                  </a:cubicBezTo>
                  <a:cubicBezTo>
                    <a:pt x="1" y="10536"/>
                    <a:pt x="3067" y="13603"/>
                    <a:pt x="6818" y="13603"/>
                  </a:cubicBezTo>
                  <a:lnTo>
                    <a:pt x="20421" y="13603"/>
                  </a:lnTo>
                  <a:cubicBezTo>
                    <a:pt x="24172" y="13603"/>
                    <a:pt x="27238" y="16669"/>
                    <a:pt x="27238" y="20420"/>
                  </a:cubicBezTo>
                  <a:cubicBezTo>
                    <a:pt x="27238" y="24171"/>
                    <a:pt x="24172" y="27205"/>
                    <a:pt x="20421" y="27205"/>
                  </a:cubicBezTo>
                  <a:lnTo>
                    <a:pt x="6818" y="27205"/>
                  </a:lnTo>
                  <a:cubicBezTo>
                    <a:pt x="3067" y="27205"/>
                    <a:pt x="1" y="30271"/>
                    <a:pt x="1" y="34023"/>
                  </a:cubicBezTo>
                  <a:cubicBezTo>
                    <a:pt x="1" y="37774"/>
                    <a:pt x="3067" y="40840"/>
                    <a:pt x="6818" y="40840"/>
                  </a:cubicBezTo>
                  <a:lnTo>
                    <a:pt x="20421" y="40840"/>
                  </a:lnTo>
                  <a:cubicBezTo>
                    <a:pt x="24172" y="40840"/>
                    <a:pt x="27238" y="43874"/>
                    <a:pt x="27238" y="47625"/>
                  </a:cubicBezTo>
                  <a:cubicBezTo>
                    <a:pt x="27238" y="51409"/>
                    <a:pt x="24172" y="54443"/>
                    <a:pt x="20421" y="54443"/>
                  </a:cubicBezTo>
                  <a:lnTo>
                    <a:pt x="6818" y="54443"/>
                  </a:lnTo>
                  <a:cubicBezTo>
                    <a:pt x="3067" y="54443"/>
                    <a:pt x="1" y="57509"/>
                    <a:pt x="1" y="61260"/>
                  </a:cubicBezTo>
                  <a:cubicBezTo>
                    <a:pt x="1" y="65012"/>
                    <a:pt x="3067" y="68078"/>
                    <a:pt x="6818" y="68078"/>
                  </a:cubicBezTo>
                  <a:lnTo>
                    <a:pt x="20421" y="68078"/>
                  </a:lnTo>
                  <a:cubicBezTo>
                    <a:pt x="31707" y="68078"/>
                    <a:pt x="40841" y="58912"/>
                    <a:pt x="40841" y="47625"/>
                  </a:cubicBezTo>
                  <a:cubicBezTo>
                    <a:pt x="40841" y="42406"/>
                    <a:pt x="38818" y="37643"/>
                    <a:pt x="35556" y="34023"/>
                  </a:cubicBezTo>
                  <a:cubicBezTo>
                    <a:pt x="38818" y="30402"/>
                    <a:pt x="40841" y="25672"/>
                    <a:pt x="40841" y="20420"/>
                  </a:cubicBezTo>
                  <a:cubicBezTo>
                    <a:pt x="40841" y="9134"/>
                    <a:pt x="31707" y="0"/>
                    <a:pt x="20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23;p68">
              <a:extLst>
                <a:ext uri="{FF2B5EF4-FFF2-40B4-BE49-F238E27FC236}">
                  <a16:creationId xmlns:a16="http://schemas.microsoft.com/office/drawing/2014/main" id="{F16D4477-D9E1-EB7A-702D-E8ED3B831736}"/>
                </a:ext>
              </a:extLst>
            </p:cNvPr>
            <p:cNvSpPr/>
            <p:nvPr/>
          </p:nvSpPr>
          <p:spPr>
            <a:xfrm>
              <a:off x="3800200" y="2280125"/>
              <a:ext cx="1021025" cy="3177200"/>
            </a:xfrm>
            <a:custGeom>
              <a:avLst/>
              <a:gdLst/>
              <a:ahLst/>
              <a:cxnLst/>
              <a:rect l="l" t="t" r="r" b="b"/>
              <a:pathLst>
                <a:path w="40841" h="127088" extrusionOk="0">
                  <a:moveTo>
                    <a:pt x="1" y="0"/>
                  </a:moveTo>
                  <a:lnTo>
                    <a:pt x="1" y="127087"/>
                  </a:lnTo>
                  <a:lnTo>
                    <a:pt x="40841" y="127087"/>
                  </a:lnTo>
                  <a:lnTo>
                    <a:pt x="40841" y="6818"/>
                  </a:lnTo>
                  <a:cubicBezTo>
                    <a:pt x="40841" y="3066"/>
                    <a:pt x="37807" y="0"/>
                    <a:pt x="34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24;p68">
              <a:extLst>
                <a:ext uri="{FF2B5EF4-FFF2-40B4-BE49-F238E27FC236}">
                  <a16:creationId xmlns:a16="http://schemas.microsoft.com/office/drawing/2014/main" id="{A9E50738-8D96-32C9-F7EA-8FA1727F3D3D}"/>
                </a:ext>
              </a:extLst>
            </p:cNvPr>
            <p:cNvSpPr/>
            <p:nvPr/>
          </p:nvSpPr>
          <p:spPr>
            <a:xfrm>
              <a:off x="3800200" y="238125"/>
              <a:ext cx="510525" cy="1701950"/>
            </a:xfrm>
            <a:custGeom>
              <a:avLst/>
              <a:gdLst/>
              <a:ahLst/>
              <a:cxnLst/>
              <a:rect l="l" t="t" r="r" b="b"/>
              <a:pathLst>
                <a:path w="20421" h="68078" extrusionOk="0">
                  <a:moveTo>
                    <a:pt x="1" y="0"/>
                  </a:moveTo>
                  <a:lnTo>
                    <a:pt x="1" y="68078"/>
                  </a:lnTo>
                  <a:lnTo>
                    <a:pt x="13603" y="68078"/>
                  </a:lnTo>
                  <a:cubicBezTo>
                    <a:pt x="17387" y="68078"/>
                    <a:pt x="20421" y="65011"/>
                    <a:pt x="20421" y="61260"/>
                  </a:cubicBezTo>
                  <a:cubicBezTo>
                    <a:pt x="20421" y="57509"/>
                    <a:pt x="17387" y="54475"/>
                    <a:pt x="13603" y="54475"/>
                  </a:cubicBezTo>
                  <a:lnTo>
                    <a:pt x="6818" y="54475"/>
                  </a:lnTo>
                  <a:lnTo>
                    <a:pt x="6818" y="6818"/>
                  </a:lnTo>
                  <a:cubicBezTo>
                    <a:pt x="6818" y="3034"/>
                    <a:pt x="3752"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CasetăText 10">
            <a:hlinkClick r:id="rId3" action="ppaction://hlinksldjump"/>
            <a:extLst>
              <a:ext uri="{FF2B5EF4-FFF2-40B4-BE49-F238E27FC236}">
                <a16:creationId xmlns:a16="http://schemas.microsoft.com/office/drawing/2014/main" id="{470835E2-A58A-7C42-DBFD-0CDC38C9E5DE}"/>
              </a:ext>
            </a:extLst>
          </p:cNvPr>
          <p:cNvSpPr txBox="1"/>
          <p:nvPr/>
        </p:nvSpPr>
        <p:spPr>
          <a:xfrm>
            <a:off x="8132956" y="4786505"/>
            <a:ext cx="1011044" cy="338554"/>
          </a:xfrm>
          <a:prstGeom prst="rect">
            <a:avLst/>
          </a:prstGeom>
          <a:noFill/>
        </p:spPr>
        <p:txBody>
          <a:bodyPr wrap="square" rtlCol="0">
            <a:spAutoFit/>
          </a:bodyPr>
          <a:lstStyle/>
          <a:p>
            <a:r>
              <a:rPr lang="en-US" sz="800" dirty="0">
                <a:solidFill>
                  <a:schemeClr val="bg1"/>
                </a:solidFill>
                <a:latin typeface="Press Start 2P" panose="020B0604020202020204" charset="0"/>
              </a:rPr>
              <a:t>Back to Contents</a:t>
            </a:r>
            <a:endParaRPr lang="ro-RO" sz="800" dirty="0">
              <a:solidFill>
                <a:schemeClr val="bg1"/>
              </a:solidFill>
              <a:latin typeface="Press Start 2P" panose="020B0604020202020204" charset="0"/>
            </a:endParaRPr>
          </a:p>
        </p:txBody>
      </p:sp>
    </p:spTree>
    <p:extLst>
      <p:ext uri="{BB962C8B-B14F-4D97-AF65-F5344CB8AC3E}">
        <p14:creationId xmlns:p14="http://schemas.microsoft.com/office/powerpoint/2010/main" val="4139113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7"/>
          <p:cNvSpPr txBox="1">
            <a:spLocks noGrp="1"/>
          </p:cNvSpPr>
          <p:nvPr>
            <p:ph type="title"/>
          </p:nvPr>
        </p:nvSpPr>
        <p:spPr>
          <a:xfrm>
            <a:off x="717450" y="881773"/>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OUR OBJECTIVES</a:t>
            </a:r>
            <a:br>
              <a:rPr lang="en" dirty="0"/>
            </a:br>
            <a:endParaRPr dirty="0"/>
          </a:p>
        </p:txBody>
      </p:sp>
      <p:sp>
        <p:nvSpPr>
          <p:cNvPr id="3" name="TextBox 2">
            <a:extLst>
              <a:ext uri="{FF2B5EF4-FFF2-40B4-BE49-F238E27FC236}">
                <a16:creationId xmlns:a16="http://schemas.microsoft.com/office/drawing/2014/main" id="{3F0D5FDB-D051-65C4-5D5C-B8DC4DF6511F}"/>
              </a:ext>
            </a:extLst>
          </p:cNvPr>
          <p:cNvSpPr txBox="1"/>
          <p:nvPr/>
        </p:nvSpPr>
        <p:spPr>
          <a:xfrm>
            <a:off x="473025" y="1215073"/>
            <a:ext cx="8197950" cy="3785652"/>
          </a:xfrm>
          <a:prstGeom prst="rect">
            <a:avLst/>
          </a:prstGeom>
          <a:noFill/>
        </p:spPr>
        <p:txBody>
          <a:bodyPr wrap="square">
            <a:spAutoFit/>
          </a:bodyPr>
          <a:lstStyle/>
          <a:p>
            <a:endParaRPr lang="en-GB" sz="2400" dirty="0">
              <a:solidFill>
                <a:schemeClr val="bg1"/>
              </a:solidFill>
              <a:latin typeface="Maven Pro" panose="020B0604020202020204" charset="0"/>
            </a:endParaRPr>
          </a:p>
          <a:p>
            <a:pPr algn="just"/>
            <a:r>
              <a:rPr lang="en-GB" sz="2400" dirty="0">
                <a:solidFill>
                  <a:schemeClr val="bg1"/>
                </a:solidFill>
                <a:latin typeface="Maven Pro" panose="020B0604020202020204" charset="0"/>
              </a:rPr>
              <a:t>	At Game World, our target audience includes gaming enthusiasts who value community engagement, student-driven innovation, and a diverse range of gaming options. We cater to players seeking a supportive community, an ad-free environment, and the opportunity to support student developers. Our goal is to provide a tailored and meaningful gaming experience for this specific audience, establishing Game World</a:t>
            </a:r>
          </a:p>
          <a:p>
            <a:pPr algn="just"/>
            <a:r>
              <a:rPr lang="en-GB" sz="2400" dirty="0">
                <a:solidFill>
                  <a:schemeClr val="bg1"/>
                </a:solidFill>
                <a:latin typeface="Maven Pro" panose="020B0604020202020204" charset="0"/>
              </a:rPr>
              <a:t> as their preferred platform.</a:t>
            </a:r>
          </a:p>
        </p:txBody>
      </p:sp>
      <p:sp>
        <p:nvSpPr>
          <p:cNvPr id="2" name="CasetăText 1">
            <a:hlinkClick r:id="rId3" action="ppaction://hlinksldjump"/>
            <a:extLst>
              <a:ext uri="{FF2B5EF4-FFF2-40B4-BE49-F238E27FC236}">
                <a16:creationId xmlns:a16="http://schemas.microsoft.com/office/drawing/2014/main" id="{976D233D-7F87-C31F-C08B-A68E40E575D9}"/>
              </a:ext>
            </a:extLst>
          </p:cNvPr>
          <p:cNvSpPr txBox="1"/>
          <p:nvPr/>
        </p:nvSpPr>
        <p:spPr>
          <a:xfrm>
            <a:off x="8165453" y="74702"/>
            <a:ext cx="1011044" cy="338554"/>
          </a:xfrm>
          <a:prstGeom prst="rect">
            <a:avLst/>
          </a:prstGeom>
          <a:noFill/>
        </p:spPr>
        <p:txBody>
          <a:bodyPr wrap="square" rtlCol="0">
            <a:spAutoFit/>
          </a:bodyPr>
          <a:lstStyle/>
          <a:p>
            <a:r>
              <a:rPr lang="en-US" sz="800" dirty="0">
                <a:solidFill>
                  <a:schemeClr val="bg1"/>
                </a:solidFill>
                <a:latin typeface="Press Start 2P" panose="020B0604020202020204" charset="0"/>
              </a:rPr>
              <a:t>Back to Contents</a:t>
            </a:r>
            <a:endParaRPr lang="ro-RO" sz="800" dirty="0">
              <a:solidFill>
                <a:schemeClr val="bg1"/>
              </a:solidFill>
              <a:latin typeface="Press Start 2P" panose="020B060402020202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1000" r="-11000"/>
          </a:stretch>
        </a:blipFill>
        <a:effectLst/>
      </p:bgPr>
    </p:bg>
    <p:spTree>
      <p:nvGrpSpPr>
        <p:cNvPr id="1" name="Shape 1204"/>
        <p:cNvGrpSpPr/>
        <p:nvPr/>
      </p:nvGrpSpPr>
      <p:grpSpPr>
        <a:xfrm>
          <a:off x="0" y="0"/>
          <a:ext cx="0" cy="0"/>
          <a:chOff x="0" y="0"/>
          <a:chExt cx="0" cy="0"/>
        </a:xfrm>
      </p:grpSpPr>
      <p:sp>
        <p:nvSpPr>
          <p:cNvPr id="3" name="Buton acțiune: blank 2">
            <a:hlinkClick r:id="rId4" action="ppaction://hlinksldjump" highlightClick="1"/>
            <a:extLst>
              <a:ext uri="{FF2B5EF4-FFF2-40B4-BE49-F238E27FC236}">
                <a16:creationId xmlns:a16="http://schemas.microsoft.com/office/drawing/2014/main" id="{31181627-8A5E-7ED6-3D1B-E3F7860A6460}"/>
              </a:ext>
            </a:extLst>
          </p:cNvPr>
          <p:cNvSpPr/>
          <p:nvPr/>
        </p:nvSpPr>
        <p:spPr>
          <a:xfrm>
            <a:off x="1836233" y="0"/>
            <a:ext cx="683942"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Buton acțiune: blank 3">
            <a:hlinkClick r:id="rId5" action="ppaction://hlinksldjump" highlightClick="1"/>
            <a:extLst>
              <a:ext uri="{FF2B5EF4-FFF2-40B4-BE49-F238E27FC236}">
                <a16:creationId xmlns:a16="http://schemas.microsoft.com/office/drawing/2014/main" id="{AE3BAAC4-83F4-FB69-D275-8A772B52058C}"/>
              </a:ext>
            </a:extLst>
          </p:cNvPr>
          <p:cNvSpPr/>
          <p:nvPr/>
        </p:nvSpPr>
        <p:spPr>
          <a:xfrm>
            <a:off x="2520175" y="-1"/>
            <a:ext cx="1085385" cy="27506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Buton acțiune: blank 4">
            <a:hlinkClick r:id="rId6" action="ppaction://hlinksldjump" highlightClick="1"/>
            <a:extLst>
              <a:ext uri="{FF2B5EF4-FFF2-40B4-BE49-F238E27FC236}">
                <a16:creationId xmlns:a16="http://schemas.microsoft.com/office/drawing/2014/main" id="{31C3A11E-9A03-EB4B-4332-D39C7D4E3C5A}"/>
              </a:ext>
            </a:extLst>
          </p:cNvPr>
          <p:cNvSpPr/>
          <p:nvPr/>
        </p:nvSpPr>
        <p:spPr>
          <a:xfrm>
            <a:off x="3642730" y="0"/>
            <a:ext cx="683942"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Buton acțiune: blank 5">
            <a:hlinkClick r:id="rId7" action="ppaction://hlinksldjump" highlightClick="1"/>
            <a:extLst>
              <a:ext uri="{FF2B5EF4-FFF2-40B4-BE49-F238E27FC236}">
                <a16:creationId xmlns:a16="http://schemas.microsoft.com/office/drawing/2014/main" id="{67469AB8-6136-FD43-F93F-0EF3C99D0FF8}"/>
              </a:ext>
            </a:extLst>
          </p:cNvPr>
          <p:cNvSpPr/>
          <p:nvPr/>
        </p:nvSpPr>
        <p:spPr>
          <a:xfrm>
            <a:off x="4363842" y="-1"/>
            <a:ext cx="944138"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 name="Buton acțiune: blank 6">
            <a:hlinkClick r:id="rId8" action="ppaction://hlinksldjump" highlightClick="1"/>
            <a:extLst>
              <a:ext uri="{FF2B5EF4-FFF2-40B4-BE49-F238E27FC236}">
                <a16:creationId xmlns:a16="http://schemas.microsoft.com/office/drawing/2014/main" id="{91E0ABE6-A657-5B7A-BE53-DD3F73BC88F3}"/>
              </a:ext>
            </a:extLst>
          </p:cNvPr>
          <p:cNvSpPr/>
          <p:nvPr/>
        </p:nvSpPr>
        <p:spPr>
          <a:xfrm>
            <a:off x="5382320" y="-3"/>
            <a:ext cx="1717290"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936527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Buton acțiune: blank 1">
            <a:hlinkClick r:id="rId3" action="ppaction://hlinksldjump" highlightClick="1"/>
            <a:extLst>
              <a:ext uri="{FF2B5EF4-FFF2-40B4-BE49-F238E27FC236}">
                <a16:creationId xmlns:a16="http://schemas.microsoft.com/office/drawing/2014/main" id="{50AE5BE2-BE6F-BA02-214E-861FA6C790E3}"/>
              </a:ext>
            </a:extLst>
          </p:cNvPr>
          <p:cNvSpPr/>
          <p:nvPr/>
        </p:nvSpPr>
        <p:spPr>
          <a:xfrm>
            <a:off x="1836233" y="0"/>
            <a:ext cx="683942"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 name="Buton acțiune: blank 2">
            <a:hlinkClick r:id="rId4" action="ppaction://hlinksldjump" highlightClick="1"/>
            <a:extLst>
              <a:ext uri="{FF2B5EF4-FFF2-40B4-BE49-F238E27FC236}">
                <a16:creationId xmlns:a16="http://schemas.microsoft.com/office/drawing/2014/main" id="{9EACFF6B-2DFB-7D2B-6860-859CBBA4476B}"/>
              </a:ext>
            </a:extLst>
          </p:cNvPr>
          <p:cNvSpPr/>
          <p:nvPr/>
        </p:nvSpPr>
        <p:spPr>
          <a:xfrm>
            <a:off x="2520175" y="-1"/>
            <a:ext cx="1085385" cy="27506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Buton acțiune: blank 3">
            <a:hlinkClick r:id="rId5" action="ppaction://hlinksldjump" highlightClick="1"/>
            <a:extLst>
              <a:ext uri="{FF2B5EF4-FFF2-40B4-BE49-F238E27FC236}">
                <a16:creationId xmlns:a16="http://schemas.microsoft.com/office/drawing/2014/main" id="{4508280B-F600-E6D6-68DD-D63FB9812529}"/>
              </a:ext>
            </a:extLst>
          </p:cNvPr>
          <p:cNvSpPr/>
          <p:nvPr/>
        </p:nvSpPr>
        <p:spPr>
          <a:xfrm>
            <a:off x="3642730" y="0"/>
            <a:ext cx="683942"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Buton acțiune: blank 4">
            <a:hlinkClick r:id="rId6" action="ppaction://hlinksldjump" highlightClick="1"/>
            <a:extLst>
              <a:ext uri="{FF2B5EF4-FFF2-40B4-BE49-F238E27FC236}">
                <a16:creationId xmlns:a16="http://schemas.microsoft.com/office/drawing/2014/main" id="{9A877ED9-CC53-B1D7-57B3-775D3CD86016}"/>
              </a:ext>
            </a:extLst>
          </p:cNvPr>
          <p:cNvSpPr/>
          <p:nvPr/>
        </p:nvSpPr>
        <p:spPr>
          <a:xfrm>
            <a:off x="4363842" y="-1"/>
            <a:ext cx="944138"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Buton acțiune: blank 5">
            <a:hlinkClick r:id="rId7" action="ppaction://hlinksldjump" highlightClick="1"/>
            <a:extLst>
              <a:ext uri="{FF2B5EF4-FFF2-40B4-BE49-F238E27FC236}">
                <a16:creationId xmlns:a16="http://schemas.microsoft.com/office/drawing/2014/main" id="{42E0FBEB-2B9F-E634-6D4D-FE1C20422CD8}"/>
              </a:ext>
            </a:extLst>
          </p:cNvPr>
          <p:cNvSpPr/>
          <p:nvPr/>
        </p:nvSpPr>
        <p:spPr>
          <a:xfrm>
            <a:off x="5382320" y="-3"/>
            <a:ext cx="1717290"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318870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u="sng" dirty="0">
              <a:solidFill>
                <a:schemeClr val="accent1"/>
              </a:solidFill>
            </a:endParaRPr>
          </a:p>
        </p:txBody>
      </p:sp>
      <p:sp>
        <p:nvSpPr>
          <p:cNvPr id="978" name="Google Shape;978;p35"/>
          <p:cNvSpPr txBox="1">
            <a:spLocks noGrp="1"/>
          </p:cNvSpPr>
          <p:nvPr>
            <p:ph type="subTitle" idx="7"/>
          </p:nvPr>
        </p:nvSpPr>
        <p:spPr>
          <a:xfrm>
            <a:off x="622884" y="2199965"/>
            <a:ext cx="23283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Programming languages</a:t>
            </a:r>
            <a:endParaRPr dirty="0"/>
          </a:p>
        </p:txBody>
      </p:sp>
      <p:sp>
        <p:nvSpPr>
          <p:cNvPr id="980" name="Google Shape;980;p35"/>
          <p:cNvSpPr txBox="1">
            <a:spLocks noGrp="1"/>
          </p:cNvSpPr>
          <p:nvPr>
            <p:ph type="title"/>
          </p:nvPr>
        </p:nvSpPr>
        <p:spPr>
          <a:xfrm>
            <a:off x="392064" y="15276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981" name="Google Shape;981;p35"/>
          <p:cNvSpPr txBox="1">
            <a:spLocks noGrp="1"/>
          </p:cNvSpPr>
          <p:nvPr>
            <p:ph type="title" idx="3"/>
          </p:nvPr>
        </p:nvSpPr>
        <p:spPr>
          <a:xfrm>
            <a:off x="3038814" y="1459351"/>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2" name="Google Shape;982;p35"/>
          <p:cNvSpPr txBox="1">
            <a:spLocks noGrp="1"/>
          </p:cNvSpPr>
          <p:nvPr>
            <p:ph type="title" idx="4"/>
          </p:nvPr>
        </p:nvSpPr>
        <p:spPr>
          <a:xfrm>
            <a:off x="5786736" y="15276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88" name="Google Shape;988;p35"/>
          <p:cNvSpPr txBox="1">
            <a:spLocks noGrp="1"/>
          </p:cNvSpPr>
          <p:nvPr>
            <p:ph type="subTitle" idx="14"/>
          </p:nvPr>
        </p:nvSpPr>
        <p:spPr>
          <a:xfrm>
            <a:off x="3407825" y="2199965"/>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Similar apps</a:t>
            </a:r>
            <a:endParaRPr dirty="0"/>
          </a:p>
        </p:txBody>
      </p:sp>
      <p:sp>
        <p:nvSpPr>
          <p:cNvPr id="10" name="Google Shape;977;p35">
            <a:extLst>
              <a:ext uri="{FF2B5EF4-FFF2-40B4-BE49-F238E27FC236}">
                <a16:creationId xmlns:a16="http://schemas.microsoft.com/office/drawing/2014/main" id="{C99FAB4B-05A5-CAF3-E0A1-302360C3FD56}"/>
              </a:ext>
            </a:extLst>
          </p:cNvPr>
          <p:cNvSpPr txBox="1">
            <a:spLocks/>
          </p:cNvSpPr>
          <p:nvPr/>
        </p:nvSpPr>
        <p:spPr>
          <a:xfrm>
            <a:off x="6028709" y="2161775"/>
            <a:ext cx="2481253" cy="39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1pPr>
            <a:lvl2pPr marL="914400" marR="0" lvl="1"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2pPr>
            <a:lvl3pPr marL="1371600" marR="0" lvl="2"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3pPr>
            <a:lvl4pPr marL="1828800" marR="0" lvl="3"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4pPr>
            <a:lvl5pPr marL="2286000" marR="0" lvl="4"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5pPr>
            <a:lvl6pPr marL="2743200" marR="0" lvl="5"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6pPr>
            <a:lvl7pPr marL="3200400" marR="0" lvl="6"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7pPr>
            <a:lvl8pPr marL="3657600" marR="0" lvl="7"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8pPr>
            <a:lvl9pPr marL="4114800" marR="0" lvl="8"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9pPr>
          </a:lstStyle>
          <a:p>
            <a:pPr marL="0" indent="0">
              <a:buClr>
                <a:schemeClr val="dk1"/>
              </a:buClr>
              <a:buSzPts val="1100"/>
              <a:buFont typeface="Arial"/>
              <a:buNone/>
            </a:pPr>
            <a:r>
              <a:rPr lang="en-US" dirty="0"/>
              <a:t>What sets us apart</a:t>
            </a:r>
            <a:endParaRPr lang="ro-RO" dirty="0"/>
          </a:p>
        </p:txBody>
      </p:sp>
      <p:sp>
        <p:nvSpPr>
          <p:cNvPr id="11" name="Google Shape;978;p35">
            <a:extLst>
              <a:ext uri="{FF2B5EF4-FFF2-40B4-BE49-F238E27FC236}">
                <a16:creationId xmlns:a16="http://schemas.microsoft.com/office/drawing/2014/main" id="{7AB8F0B6-36F9-6005-9FB4-137E2115626D}"/>
              </a:ext>
            </a:extLst>
          </p:cNvPr>
          <p:cNvSpPr txBox="1">
            <a:spLocks/>
          </p:cNvSpPr>
          <p:nvPr/>
        </p:nvSpPr>
        <p:spPr>
          <a:xfrm>
            <a:off x="590419" y="3629893"/>
            <a:ext cx="2328300" cy="39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1pPr>
            <a:lvl2pPr marL="914400" marR="0" lvl="1"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2pPr>
            <a:lvl3pPr marL="1371600" marR="0" lvl="2"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3pPr>
            <a:lvl4pPr marL="1828800" marR="0" lvl="3"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4pPr>
            <a:lvl5pPr marL="2286000" marR="0" lvl="4"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5pPr>
            <a:lvl6pPr marL="2743200" marR="0" lvl="5"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6pPr>
            <a:lvl7pPr marL="3200400" marR="0" lvl="6"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7pPr>
            <a:lvl8pPr marL="3657600" marR="0" lvl="7"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8pPr>
            <a:lvl9pPr marL="4114800" marR="0" lvl="8"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9pPr>
          </a:lstStyle>
          <a:p>
            <a:pPr marL="0" indent="0">
              <a:buClr>
                <a:schemeClr val="dk1"/>
              </a:buClr>
              <a:buSzPts val="1100"/>
              <a:buFont typeface="Arial"/>
              <a:buNone/>
            </a:pPr>
            <a:r>
              <a:rPr lang="en-US" dirty="0"/>
              <a:t>Our objectives</a:t>
            </a:r>
            <a:endParaRPr lang="ro-RO" dirty="0"/>
          </a:p>
        </p:txBody>
      </p:sp>
      <p:sp>
        <p:nvSpPr>
          <p:cNvPr id="12" name="Google Shape;980;p35">
            <a:extLst>
              <a:ext uri="{FF2B5EF4-FFF2-40B4-BE49-F238E27FC236}">
                <a16:creationId xmlns:a16="http://schemas.microsoft.com/office/drawing/2014/main" id="{BF907F58-C247-DFDD-2295-7C864E785439}"/>
              </a:ext>
            </a:extLst>
          </p:cNvPr>
          <p:cNvSpPr txBox="1">
            <a:spLocks/>
          </p:cNvSpPr>
          <p:nvPr/>
        </p:nvSpPr>
        <p:spPr>
          <a:xfrm>
            <a:off x="304434" y="2951529"/>
            <a:ext cx="2965200" cy="51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Press Start 2P"/>
              <a:buNone/>
              <a:defRPr sz="3400" b="0" i="0" u="none" strike="noStrike" cap="none">
                <a:solidFill>
                  <a:schemeClr val="lt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9pPr>
          </a:lstStyle>
          <a:p>
            <a:r>
              <a:rPr lang="en" dirty="0"/>
              <a:t>04</a:t>
            </a:r>
          </a:p>
        </p:txBody>
      </p:sp>
      <p:sp>
        <p:nvSpPr>
          <p:cNvPr id="13" name="Google Shape;981;p35">
            <a:extLst>
              <a:ext uri="{FF2B5EF4-FFF2-40B4-BE49-F238E27FC236}">
                <a16:creationId xmlns:a16="http://schemas.microsoft.com/office/drawing/2014/main" id="{1513D1EA-39F1-60A6-E0FB-607BA971FA62}"/>
              </a:ext>
            </a:extLst>
          </p:cNvPr>
          <p:cNvSpPr txBox="1">
            <a:spLocks/>
          </p:cNvSpPr>
          <p:nvPr/>
        </p:nvSpPr>
        <p:spPr>
          <a:xfrm>
            <a:off x="3089375" y="2951529"/>
            <a:ext cx="2965200" cy="51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Press Start 2P"/>
              <a:buNone/>
              <a:defRPr sz="3400" b="0" i="0" u="none" strike="noStrike" cap="none">
                <a:solidFill>
                  <a:schemeClr val="lt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9pPr>
          </a:lstStyle>
          <a:p>
            <a:r>
              <a:rPr lang="en" dirty="0"/>
              <a:t>05</a:t>
            </a:r>
          </a:p>
        </p:txBody>
      </p:sp>
      <p:sp>
        <p:nvSpPr>
          <p:cNvPr id="14" name="Google Shape;982;p35">
            <a:extLst>
              <a:ext uri="{FF2B5EF4-FFF2-40B4-BE49-F238E27FC236}">
                <a16:creationId xmlns:a16="http://schemas.microsoft.com/office/drawing/2014/main" id="{4E94DB24-BA33-B0B4-7304-666EA1BDC210}"/>
              </a:ext>
            </a:extLst>
          </p:cNvPr>
          <p:cNvSpPr txBox="1">
            <a:spLocks/>
          </p:cNvSpPr>
          <p:nvPr/>
        </p:nvSpPr>
        <p:spPr>
          <a:xfrm>
            <a:off x="6017021" y="2989152"/>
            <a:ext cx="2965200" cy="51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400"/>
              <a:buFont typeface="Press Start 2P"/>
              <a:buNone/>
              <a:defRPr sz="3400" b="0" i="0" u="none" strike="noStrike" cap="none">
                <a:solidFill>
                  <a:schemeClr val="lt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lt1"/>
              </a:buClr>
              <a:buSzPts val="12000"/>
              <a:buFont typeface="Press Start 2P"/>
              <a:buNone/>
              <a:defRPr sz="12000" b="0" i="0" u="none" strike="noStrike" cap="none">
                <a:solidFill>
                  <a:schemeClr val="lt1"/>
                </a:solidFill>
                <a:latin typeface="Press Start 2P"/>
                <a:ea typeface="Press Start 2P"/>
                <a:cs typeface="Press Start 2P"/>
                <a:sym typeface="Press Start 2P"/>
              </a:defRPr>
            </a:lvl9pPr>
          </a:lstStyle>
          <a:p>
            <a:r>
              <a:rPr lang="en" dirty="0"/>
              <a:t>06</a:t>
            </a:r>
          </a:p>
        </p:txBody>
      </p:sp>
      <p:sp>
        <p:nvSpPr>
          <p:cNvPr id="15" name="Google Shape;988;p35">
            <a:extLst>
              <a:ext uri="{FF2B5EF4-FFF2-40B4-BE49-F238E27FC236}">
                <a16:creationId xmlns:a16="http://schemas.microsoft.com/office/drawing/2014/main" id="{C8D6C180-BD14-5BF8-FE10-861CD5BA8B03}"/>
              </a:ext>
            </a:extLst>
          </p:cNvPr>
          <p:cNvSpPr txBox="1">
            <a:spLocks/>
          </p:cNvSpPr>
          <p:nvPr/>
        </p:nvSpPr>
        <p:spPr>
          <a:xfrm>
            <a:off x="3407825" y="3625843"/>
            <a:ext cx="2328300" cy="39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1pPr>
            <a:lvl2pPr marL="914400" marR="0" lvl="1"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2pPr>
            <a:lvl3pPr marL="1371600" marR="0" lvl="2"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3pPr>
            <a:lvl4pPr marL="1828800" marR="0" lvl="3"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4pPr>
            <a:lvl5pPr marL="2286000" marR="0" lvl="4"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5pPr>
            <a:lvl6pPr marL="2743200" marR="0" lvl="5"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6pPr>
            <a:lvl7pPr marL="3200400" marR="0" lvl="6"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7pPr>
            <a:lvl8pPr marL="3657600" marR="0" lvl="7"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8pPr>
            <a:lvl9pPr marL="4114800" marR="0" lvl="8"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9pPr>
          </a:lstStyle>
          <a:p>
            <a:pPr marL="0" indent="0"/>
            <a:r>
              <a:rPr lang="en-US" dirty="0"/>
              <a:t>The website</a:t>
            </a:r>
            <a:endParaRPr lang="ro-RO" dirty="0"/>
          </a:p>
        </p:txBody>
      </p:sp>
      <p:sp>
        <p:nvSpPr>
          <p:cNvPr id="22" name="Google Shape;988;p35">
            <a:extLst>
              <a:ext uri="{FF2B5EF4-FFF2-40B4-BE49-F238E27FC236}">
                <a16:creationId xmlns:a16="http://schemas.microsoft.com/office/drawing/2014/main" id="{03625ADB-638E-ACAA-4395-44BD2A769A3D}"/>
              </a:ext>
            </a:extLst>
          </p:cNvPr>
          <p:cNvSpPr txBox="1">
            <a:spLocks/>
          </p:cNvSpPr>
          <p:nvPr/>
        </p:nvSpPr>
        <p:spPr>
          <a:xfrm>
            <a:off x="6225281" y="3688413"/>
            <a:ext cx="2328300" cy="39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1pPr>
            <a:lvl2pPr marL="914400" marR="0" lvl="1"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2pPr>
            <a:lvl3pPr marL="1371600" marR="0" lvl="2"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3pPr>
            <a:lvl4pPr marL="1828800" marR="0" lvl="3"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4pPr>
            <a:lvl5pPr marL="2286000" marR="0" lvl="4"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5pPr>
            <a:lvl6pPr marL="2743200" marR="0" lvl="5"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6pPr>
            <a:lvl7pPr marL="3200400" marR="0" lvl="6"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7pPr>
            <a:lvl8pPr marL="3657600" marR="0" lvl="7"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8pPr>
            <a:lvl9pPr marL="4114800" marR="0" lvl="8" indent="-330200" algn="ctr" rtl="0">
              <a:lnSpc>
                <a:spcPct val="100000"/>
              </a:lnSpc>
              <a:spcBef>
                <a:spcPts val="0"/>
              </a:spcBef>
              <a:spcAft>
                <a:spcPts val="0"/>
              </a:spcAft>
              <a:buClr>
                <a:schemeClr val="lt1"/>
              </a:buClr>
              <a:buSzPts val="1600"/>
              <a:buFont typeface="Maven Pro"/>
              <a:buNone/>
              <a:defRPr sz="1500" b="0" i="0" u="none" strike="noStrike" cap="none">
                <a:solidFill>
                  <a:schemeClr val="dk1"/>
                </a:solidFill>
                <a:latin typeface="Press Start 2P"/>
                <a:ea typeface="Press Start 2P"/>
                <a:cs typeface="Press Start 2P"/>
                <a:sym typeface="Press Start 2P"/>
              </a:defRPr>
            </a:lvl9pPr>
          </a:lstStyle>
          <a:p>
            <a:pPr marL="0" indent="0"/>
            <a:r>
              <a:rPr lang="en-US" dirty="0"/>
              <a:t>Future plans and conclusion</a:t>
            </a:r>
            <a:endParaRPr lang="ro-RO" dirty="0"/>
          </a:p>
        </p:txBody>
      </p:sp>
      <p:sp>
        <p:nvSpPr>
          <p:cNvPr id="23" name="Buton acțiune: blank 22">
            <a:hlinkClick r:id="rId3" action="ppaction://hlinksldjump" highlightClick="1"/>
            <a:extLst>
              <a:ext uri="{FF2B5EF4-FFF2-40B4-BE49-F238E27FC236}">
                <a16:creationId xmlns:a16="http://schemas.microsoft.com/office/drawing/2014/main" id="{57E9A73D-BB88-0FA4-2359-D1457B378892}"/>
              </a:ext>
            </a:extLst>
          </p:cNvPr>
          <p:cNvSpPr/>
          <p:nvPr/>
        </p:nvSpPr>
        <p:spPr>
          <a:xfrm>
            <a:off x="5902175" y="1282164"/>
            <a:ext cx="2697311" cy="165055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4" name="Buton acțiune: blank 23">
            <a:hlinkClick r:id="rId4" action="ppaction://hlinksldjump" highlightClick="1"/>
            <a:extLst>
              <a:ext uri="{FF2B5EF4-FFF2-40B4-BE49-F238E27FC236}">
                <a16:creationId xmlns:a16="http://schemas.microsoft.com/office/drawing/2014/main" id="{A28253B6-75FD-48EC-F0AA-29686728D7C0}"/>
              </a:ext>
            </a:extLst>
          </p:cNvPr>
          <p:cNvSpPr/>
          <p:nvPr/>
        </p:nvSpPr>
        <p:spPr>
          <a:xfrm>
            <a:off x="3185277" y="1265013"/>
            <a:ext cx="2697311" cy="165055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5" name="Buton acțiune: blank 24">
            <a:hlinkClick r:id="rId5" action="ppaction://hlinksldjump" highlightClick="1"/>
            <a:extLst>
              <a:ext uri="{FF2B5EF4-FFF2-40B4-BE49-F238E27FC236}">
                <a16:creationId xmlns:a16="http://schemas.microsoft.com/office/drawing/2014/main" id="{48C8D703-1907-A03D-7116-FCD9BB330381}"/>
              </a:ext>
            </a:extLst>
          </p:cNvPr>
          <p:cNvSpPr/>
          <p:nvPr/>
        </p:nvSpPr>
        <p:spPr>
          <a:xfrm>
            <a:off x="544464" y="1453376"/>
            <a:ext cx="2697311" cy="165055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6" name="Buton acțiune: blank 25">
            <a:hlinkClick r:id="rId6" action="ppaction://hlinksldjump" highlightClick="1"/>
            <a:extLst>
              <a:ext uri="{FF2B5EF4-FFF2-40B4-BE49-F238E27FC236}">
                <a16:creationId xmlns:a16="http://schemas.microsoft.com/office/drawing/2014/main" id="{762ADD69-B6F5-54A3-7094-F0EB2884BB7B}"/>
              </a:ext>
            </a:extLst>
          </p:cNvPr>
          <p:cNvSpPr/>
          <p:nvPr/>
        </p:nvSpPr>
        <p:spPr>
          <a:xfrm>
            <a:off x="496148" y="2858803"/>
            <a:ext cx="2697311" cy="165055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7" name="Buton acțiune: blank 26">
            <a:hlinkClick r:id="rId7" action="ppaction://hlinksldjump" highlightClick="1"/>
            <a:extLst>
              <a:ext uri="{FF2B5EF4-FFF2-40B4-BE49-F238E27FC236}">
                <a16:creationId xmlns:a16="http://schemas.microsoft.com/office/drawing/2014/main" id="{D0D2F234-28BF-C7E5-A6F8-08F2439D0D8A}"/>
              </a:ext>
            </a:extLst>
          </p:cNvPr>
          <p:cNvSpPr/>
          <p:nvPr/>
        </p:nvSpPr>
        <p:spPr>
          <a:xfrm>
            <a:off x="3175004" y="2858803"/>
            <a:ext cx="2697311" cy="165055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8" name="Buton acțiune: blank 27">
            <a:hlinkClick r:id="rId8" action="ppaction://hlinksldjump" highlightClick="1"/>
            <a:extLst>
              <a:ext uri="{FF2B5EF4-FFF2-40B4-BE49-F238E27FC236}">
                <a16:creationId xmlns:a16="http://schemas.microsoft.com/office/drawing/2014/main" id="{48B770F2-7D78-4157-083F-8C0B24B82962}"/>
              </a:ext>
            </a:extLst>
          </p:cNvPr>
          <p:cNvSpPr/>
          <p:nvPr/>
        </p:nvSpPr>
        <p:spPr>
          <a:xfrm>
            <a:off x="6093748" y="2861647"/>
            <a:ext cx="2697311" cy="165055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uton acțiune: blank 1">
            <a:hlinkClick r:id="rId3" action="ppaction://hlinksldjump" highlightClick="1"/>
            <a:extLst>
              <a:ext uri="{FF2B5EF4-FFF2-40B4-BE49-F238E27FC236}">
                <a16:creationId xmlns:a16="http://schemas.microsoft.com/office/drawing/2014/main" id="{259B679B-E18E-73B8-7D3A-B8604B411E56}"/>
              </a:ext>
            </a:extLst>
          </p:cNvPr>
          <p:cNvSpPr/>
          <p:nvPr/>
        </p:nvSpPr>
        <p:spPr>
          <a:xfrm>
            <a:off x="297365" y="0"/>
            <a:ext cx="683942"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2391891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Buton acțiune: blank 1">
            <a:hlinkClick r:id="rId3" action="ppaction://hlinksldjump" highlightClick="1"/>
            <a:extLst>
              <a:ext uri="{FF2B5EF4-FFF2-40B4-BE49-F238E27FC236}">
                <a16:creationId xmlns:a16="http://schemas.microsoft.com/office/drawing/2014/main" id="{8B101A83-AAF8-76CD-B125-7142560D3043}"/>
              </a:ext>
            </a:extLst>
          </p:cNvPr>
          <p:cNvSpPr/>
          <p:nvPr/>
        </p:nvSpPr>
        <p:spPr>
          <a:xfrm>
            <a:off x="1836233" y="0"/>
            <a:ext cx="683942"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 name="Buton acțiune: blank 2">
            <a:hlinkClick r:id="rId4" action="ppaction://hlinksldjump" highlightClick="1"/>
            <a:extLst>
              <a:ext uri="{FF2B5EF4-FFF2-40B4-BE49-F238E27FC236}">
                <a16:creationId xmlns:a16="http://schemas.microsoft.com/office/drawing/2014/main" id="{4070D90D-6C5D-B5E0-C69C-59C79ECDF9AE}"/>
              </a:ext>
            </a:extLst>
          </p:cNvPr>
          <p:cNvSpPr/>
          <p:nvPr/>
        </p:nvSpPr>
        <p:spPr>
          <a:xfrm>
            <a:off x="2520175" y="-1"/>
            <a:ext cx="1085385" cy="27506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Buton acțiune: blank 3">
            <a:hlinkClick r:id="rId5" action="ppaction://hlinksldjump" highlightClick="1"/>
            <a:extLst>
              <a:ext uri="{FF2B5EF4-FFF2-40B4-BE49-F238E27FC236}">
                <a16:creationId xmlns:a16="http://schemas.microsoft.com/office/drawing/2014/main" id="{805F2877-4A5D-A63E-F92E-24A96E1DE49C}"/>
              </a:ext>
            </a:extLst>
          </p:cNvPr>
          <p:cNvSpPr/>
          <p:nvPr/>
        </p:nvSpPr>
        <p:spPr>
          <a:xfrm>
            <a:off x="3642730" y="0"/>
            <a:ext cx="683942"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Buton acțiune: blank 4">
            <a:hlinkClick r:id="rId6" action="ppaction://hlinksldjump" highlightClick="1"/>
            <a:extLst>
              <a:ext uri="{FF2B5EF4-FFF2-40B4-BE49-F238E27FC236}">
                <a16:creationId xmlns:a16="http://schemas.microsoft.com/office/drawing/2014/main" id="{0C7DE33B-7DC6-B7D7-10A1-B56F12DB34DF}"/>
              </a:ext>
            </a:extLst>
          </p:cNvPr>
          <p:cNvSpPr/>
          <p:nvPr/>
        </p:nvSpPr>
        <p:spPr>
          <a:xfrm>
            <a:off x="4363842" y="-1"/>
            <a:ext cx="944138"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Buton acțiune: blank 5">
            <a:hlinkClick r:id="rId7" action="ppaction://hlinksldjump" highlightClick="1"/>
            <a:extLst>
              <a:ext uri="{FF2B5EF4-FFF2-40B4-BE49-F238E27FC236}">
                <a16:creationId xmlns:a16="http://schemas.microsoft.com/office/drawing/2014/main" id="{8D211ACC-0541-AAC3-DE58-9D2665932FEA}"/>
              </a:ext>
            </a:extLst>
          </p:cNvPr>
          <p:cNvSpPr/>
          <p:nvPr/>
        </p:nvSpPr>
        <p:spPr>
          <a:xfrm>
            <a:off x="5382320" y="-3"/>
            <a:ext cx="1717290"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26208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Buton acțiune: blank 1">
            <a:hlinkClick r:id="rId3" action="ppaction://hlinksldjump" highlightClick="1"/>
            <a:extLst>
              <a:ext uri="{FF2B5EF4-FFF2-40B4-BE49-F238E27FC236}">
                <a16:creationId xmlns:a16="http://schemas.microsoft.com/office/drawing/2014/main" id="{59E42D3D-3C13-7433-9AD1-6758D2ADD61B}"/>
              </a:ext>
            </a:extLst>
          </p:cNvPr>
          <p:cNvSpPr/>
          <p:nvPr/>
        </p:nvSpPr>
        <p:spPr>
          <a:xfrm>
            <a:off x="1836233" y="0"/>
            <a:ext cx="683942"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 name="Buton acțiune: blank 2">
            <a:hlinkClick r:id="rId4" action="ppaction://hlinksldjump" highlightClick="1"/>
            <a:extLst>
              <a:ext uri="{FF2B5EF4-FFF2-40B4-BE49-F238E27FC236}">
                <a16:creationId xmlns:a16="http://schemas.microsoft.com/office/drawing/2014/main" id="{6EF4388E-4257-5FDD-92D0-276EC596CBB4}"/>
              </a:ext>
            </a:extLst>
          </p:cNvPr>
          <p:cNvSpPr/>
          <p:nvPr/>
        </p:nvSpPr>
        <p:spPr>
          <a:xfrm>
            <a:off x="2520175" y="-1"/>
            <a:ext cx="1085385" cy="275063"/>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 name="Buton acțiune: blank 3">
            <a:hlinkClick r:id="rId5" action="ppaction://hlinksldjump" highlightClick="1"/>
            <a:extLst>
              <a:ext uri="{FF2B5EF4-FFF2-40B4-BE49-F238E27FC236}">
                <a16:creationId xmlns:a16="http://schemas.microsoft.com/office/drawing/2014/main" id="{BDFADB63-3E2D-6F5F-1A77-5C1135187C6E}"/>
              </a:ext>
            </a:extLst>
          </p:cNvPr>
          <p:cNvSpPr/>
          <p:nvPr/>
        </p:nvSpPr>
        <p:spPr>
          <a:xfrm>
            <a:off x="3642730" y="0"/>
            <a:ext cx="683942"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Buton acțiune: blank 4">
            <a:hlinkClick r:id="rId6" action="ppaction://hlinksldjump" highlightClick="1"/>
            <a:extLst>
              <a:ext uri="{FF2B5EF4-FFF2-40B4-BE49-F238E27FC236}">
                <a16:creationId xmlns:a16="http://schemas.microsoft.com/office/drawing/2014/main" id="{033B1026-D2BE-5DB7-01BF-81D04C33929E}"/>
              </a:ext>
            </a:extLst>
          </p:cNvPr>
          <p:cNvSpPr/>
          <p:nvPr/>
        </p:nvSpPr>
        <p:spPr>
          <a:xfrm>
            <a:off x="4363842" y="-1"/>
            <a:ext cx="944138"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Buton acțiune: blank 5">
            <a:hlinkClick r:id="rId7" action="ppaction://hlinksldjump" highlightClick="1"/>
            <a:extLst>
              <a:ext uri="{FF2B5EF4-FFF2-40B4-BE49-F238E27FC236}">
                <a16:creationId xmlns:a16="http://schemas.microsoft.com/office/drawing/2014/main" id="{23640AC9-37B5-47D6-7EA9-D65F6931AB4F}"/>
              </a:ext>
            </a:extLst>
          </p:cNvPr>
          <p:cNvSpPr/>
          <p:nvPr/>
        </p:nvSpPr>
        <p:spPr>
          <a:xfrm>
            <a:off x="5382320" y="-3"/>
            <a:ext cx="1717290" cy="275062"/>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3206412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5" name="Google Shape;1215;p48"/>
          <p:cNvSpPr txBox="1">
            <a:spLocks noGrp="1"/>
          </p:cNvSpPr>
          <p:nvPr>
            <p:ph type="title"/>
          </p:nvPr>
        </p:nvSpPr>
        <p:spPr>
          <a:xfrm>
            <a:off x="717450" y="97971"/>
            <a:ext cx="7709100" cy="3833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sp>
        <p:nvSpPr>
          <p:cNvPr id="1219" name="Google Shape;1219;p48"/>
          <p:cNvSpPr txBox="1"/>
          <p:nvPr/>
        </p:nvSpPr>
        <p:spPr>
          <a:xfrm>
            <a:off x="373545" y="568239"/>
            <a:ext cx="403517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4"/>
              </a:buClr>
              <a:buSzPts val="1100"/>
              <a:buFont typeface="Arial"/>
              <a:buNone/>
            </a:pPr>
            <a:r>
              <a:rPr lang="en-US" dirty="0">
                <a:solidFill>
                  <a:schemeClr val="lt1"/>
                </a:solidFill>
                <a:latin typeface="Press Start 2P" panose="020B0604020202020204" charset="0"/>
                <a:ea typeface="Maven Pro"/>
                <a:cs typeface="Maven Pro"/>
                <a:sym typeface="Maven Pro"/>
              </a:rPr>
              <a:t>1.RESPONSIVE DESIGN:</a:t>
            </a:r>
          </a:p>
          <a:p>
            <a:pPr marL="0" lvl="0" indent="0" algn="l" rtl="0">
              <a:spcBef>
                <a:spcPts val="0"/>
              </a:spcBef>
              <a:spcAft>
                <a:spcPts val="0"/>
              </a:spcAft>
              <a:buClr>
                <a:schemeClr val="accent4"/>
              </a:buClr>
              <a:buSzPts val="1100"/>
              <a:buFont typeface="Arial"/>
              <a:buNone/>
            </a:pPr>
            <a:endParaRPr lang="en-US" dirty="0">
              <a:solidFill>
                <a:schemeClr val="lt1"/>
              </a:solidFill>
              <a:latin typeface="Press Start 2P" panose="020B0604020202020204" charset="0"/>
              <a:ea typeface="Maven Pro"/>
              <a:cs typeface="Maven Pro"/>
              <a:sym typeface="Maven Pro"/>
            </a:endParaRPr>
          </a:p>
          <a:p>
            <a:pPr marL="0" lvl="0" indent="0" algn="l" rtl="0">
              <a:spcBef>
                <a:spcPts val="0"/>
              </a:spcBef>
              <a:spcAft>
                <a:spcPts val="0"/>
              </a:spcAft>
              <a:buClr>
                <a:schemeClr val="accent4"/>
              </a:buClr>
              <a:buSzPts val="1100"/>
              <a:buFont typeface="Arial"/>
              <a:buNone/>
            </a:pPr>
            <a:r>
              <a:rPr lang="en-US" dirty="0">
                <a:solidFill>
                  <a:schemeClr val="lt1"/>
                </a:solidFill>
                <a:latin typeface="Press Start 2P" panose="020B0604020202020204" charset="0"/>
                <a:ea typeface="Maven Pro"/>
                <a:cs typeface="Maven Pro"/>
                <a:sym typeface="Maven Pro"/>
              </a:rPr>
              <a:t>	</a:t>
            </a:r>
            <a:r>
              <a:rPr lang="en-US" sz="1700" b="0" i="0" dirty="0">
                <a:solidFill>
                  <a:srgbClr val="D1D5DB"/>
                </a:solidFill>
                <a:effectLst/>
                <a:latin typeface="Maven Pro" panose="020B0604020202020204" charset="0"/>
              </a:rPr>
              <a:t>The web application is designed to be responsive, ensuring optimal viewing and usability across various devices, including desktops, tablets, and mobile phones.</a:t>
            </a:r>
            <a:endParaRPr lang="en-US" sz="1700" dirty="0">
              <a:solidFill>
                <a:schemeClr val="lt1"/>
              </a:solidFill>
              <a:latin typeface="Maven Pro" panose="020B0604020202020204" charset="0"/>
              <a:ea typeface="Maven Pro"/>
              <a:cs typeface="Maven Pro"/>
              <a:sym typeface="Maven Pro"/>
            </a:endParaRPr>
          </a:p>
        </p:txBody>
      </p:sp>
      <p:grpSp>
        <p:nvGrpSpPr>
          <p:cNvPr id="2" name="Google Shape;1732;p68">
            <a:extLst>
              <a:ext uri="{FF2B5EF4-FFF2-40B4-BE49-F238E27FC236}">
                <a16:creationId xmlns:a16="http://schemas.microsoft.com/office/drawing/2014/main" id="{7F5745D2-524E-AD14-1186-498F486422EC}"/>
              </a:ext>
            </a:extLst>
          </p:cNvPr>
          <p:cNvGrpSpPr/>
          <p:nvPr/>
        </p:nvGrpSpPr>
        <p:grpSpPr>
          <a:xfrm>
            <a:off x="6237213" y="1126625"/>
            <a:ext cx="669372" cy="855427"/>
            <a:chOff x="1758200" y="238125"/>
            <a:chExt cx="4084025" cy="5219200"/>
          </a:xfrm>
        </p:grpSpPr>
        <p:sp>
          <p:nvSpPr>
            <p:cNvPr id="3" name="Google Shape;1733;p68">
              <a:extLst>
                <a:ext uri="{FF2B5EF4-FFF2-40B4-BE49-F238E27FC236}">
                  <a16:creationId xmlns:a16="http://schemas.microsoft.com/office/drawing/2014/main" id="{52CE6ED5-B42F-3BC0-DBB9-4E510A0BEB9D}"/>
                </a:ext>
              </a:extLst>
            </p:cNvPr>
            <p:cNvSpPr/>
            <p:nvPr/>
          </p:nvSpPr>
          <p:spPr>
            <a:xfrm>
              <a:off x="1758200" y="238125"/>
              <a:ext cx="4084025" cy="5219200"/>
            </a:xfrm>
            <a:custGeom>
              <a:avLst/>
              <a:gdLst/>
              <a:ahLst/>
              <a:cxnLst/>
              <a:rect l="l" t="t" r="r" b="b"/>
              <a:pathLst>
                <a:path w="163361" h="208768" extrusionOk="0">
                  <a:moveTo>
                    <a:pt x="20420" y="0"/>
                  </a:moveTo>
                  <a:cubicBezTo>
                    <a:pt x="9167" y="0"/>
                    <a:pt x="0" y="9166"/>
                    <a:pt x="0" y="20420"/>
                  </a:cubicBezTo>
                  <a:lnTo>
                    <a:pt x="0" y="188347"/>
                  </a:lnTo>
                  <a:cubicBezTo>
                    <a:pt x="0" y="199601"/>
                    <a:pt x="9167" y="208767"/>
                    <a:pt x="20420" y="208767"/>
                  </a:cubicBezTo>
                  <a:lnTo>
                    <a:pt x="115703" y="208767"/>
                  </a:lnTo>
                  <a:cubicBezTo>
                    <a:pt x="141995" y="208767"/>
                    <a:pt x="163361" y="187401"/>
                    <a:pt x="163361" y="161110"/>
                  </a:cubicBezTo>
                  <a:lnTo>
                    <a:pt x="163361" y="20420"/>
                  </a:lnTo>
                  <a:cubicBezTo>
                    <a:pt x="163361" y="9166"/>
                    <a:pt x="154227" y="0"/>
                    <a:pt x="142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34;p68">
              <a:extLst>
                <a:ext uri="{FF2B5EF4-FFF2-40B4-BE49-F238E27FC236}">
                  <a16:creationId xmlns:a16="http://schemas.microsoft.com/office/drawing/2014/main" id="{90707338-89EC-7E4D-C9ED-B43BD209C859}"/>
                </a:ext>
              </a:extLst>
            </p:cNvPr>
            <p:cNvSpPr/>
            <p:nvPr/>
          </p:nvSpPr>
          <p:spPr>
            <a:xfrm>
              <a:off x="3800200" y="238125"/>
              <a:ext cx="2042025" cy="5219200"/>
            </a:xfrm>
            <a:custGeom>
              <a:avLst/>
              <a:gdLst/>
              <a:ahLst/>
              <a:cxnLst/>
              <a:rect l="l" t="t" r="r" b="b"/>
              <a:pathLst>
                <a:path w="81681" h="208768" extrusionOk="0">
                  <a:moveTo>
                    <a:pt x="1" y="0"/>
                  </a:moveTo>
                  <a:lnTo>
                    <a:pt x="1" y="208767"/>
                  </a:lnTo>
                  <a:lnTo>
                    <a:pt x="34023" y="208767"/>
                  </a:lnTo>
                  <a:cubicBezTo>
                    <a:pt x="60315" y="208767"/>
                    <a:pt x="81681" y="187401"/>
                    <a:pt x="81681" y="161110"/>
                  </a:cubicBezTo>
                  <a:lnTo>
                    <a:pt x="81681" y="20420"/>
                  </a:lnTo>
                  <a:cubicBezTo>
                    <a:pt x="81681" y="9166"/>
                    <a:pt x="72547" y="0"/>
                    <a:pt x="61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35;p68">
              <a:extLst>
                <a:ext uri="{FF2B5EF4-FFF2-40B4-BE49-F238E27FC236}">
                  <a16:creationId xmlns:a16="http://schemas.microsoft.com/office/drawing/2014/main" id="{B1DE992B-E7E9-1308-5EEF-07C26FCC751B}"/>
                </a:ext>
              </a:extLst>
            </p:cNvPr>
            <p:cNvSpPr/>
            <p:nvPr/>
          </p:nvSpPr>
          <p:spPr>
            <a:xfrm>
              <a:off x="2438325" y="919050"/>
              <a:ext cx="2723775" cy="2155375"/>
            </a:xfrm>
            <a:custGeom>
              <a:avLst/>
              <a:gdLst/>
              <a:ahLst/>
              <a:cxnLst/>
              <a:rect l="l" t="t" r="r" b="b"/>
              <a:pathLst>
                <a:path w="108951" h="86215" extrusionOk="0">
                  <a:moveTo>
                    <a:pt x="6818" y="1"/>
                  </a:moveTo>
                  <a:cubicBezTo>
                    <a:pt x="3067" y="1"/>
                    <a:pt x="0" y="3034"/>
                    <a:pt x="0" y="6786"/>
                  </a:cubicBezTo>
                  <a:lnTo>
                    <a:pt x="0" y="79430"/>
                  </a:lnTo>
                  <a:cubicBezTo>
                    <a:pt x="0" y="83181"/>
                    <a:pt x="3067" y="86215"/>
                    <a:pt x="6818" y="86215"/>
                  </a:cubicBezTo>
                  <a:lnTo>
                    <a:pt x="102133" y="86215"/>
                  </a:lnTo>
                  <a:cubicBezTo>
                    <a:pt x="105884" y="86215"/>
                    <a:pt x="108951" y="83181"/>
                    <a:pt x="108951" y="79430"/>
                  </a:cubicBezTo>
                  <a:lnTo>
                    <a:pt x="108951" y="6786"/>
                  </a:lnTo>
                  <a:cubicBezTo>
                    <a:pt x="108951" y="3034"/>
                    <a:pt x="105884" y="1"/>
                    <a:pt x="102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36;p68">
              <a:extLst>
                <a:ext uri="{FF2B5EF4-FFF2-40B4-BE49-F238E27FC236}">
                  <a16:creationId xmlns:a16="http://schemas.microsoft.com/office/drawing/2014/main" id="{E6547C99-2A15-E089-5F8C-E42695406EB5}"/>
                </a:ext>
              </a:extLst>
            </p:cNvPr>
            <p:cNvSpPr/>
            <p:nvPr/>
          </p:nvSpPr>
          <p:spPr>
            <a:xfrm>
              <a:off x="2438325" y="3415275"/>
              <a:ext cx="1021850" cy="1021050"/>
            </a:xfrm>
            <a:custGeom>
              <a:avLst/>
              <a:gdLst/>
              <a:ahLst/>
              <a:cxnLst/>
              <a:rect l="l" t="t" r="r" b="b"/>
              <a:pathLst>
                <a:path w="40874" h="40842" extrusionOk="0">
                  <a:moveTo>
                    <a:pt x="20453" y="1"/>
                  </a:moveTo>
                  <a:cubicBezTo>
                    <a:pt x="16669" y="1"/>
                    <a:pt x="13635" y="3035"/>
                    <a:pt x="13635" y="6786"/>
                  </a:cubicBezTo>
                  <a:lnTo>
                    <a:pt x="13635" y="13603"/>
                  </a:lnTo>
                  <a:lnTo>
                    <a:pt x="6818" y="13603"/>
                  </a:lnTo>
                  <a:cubicBezTo>
                    <a:pt x="3067" y="13603"/>
                    <a:pt x="0" y="16670"/>
                    <a:pt x="0" y="20421"/>
                  </a:cubicBezTo>
                  <a:cubicBezTo>
                    <a:pt x="0" y="24172"/>
                    <a:pt x="3067" y="27206"/>
                    <a:pt x="6818" y="27206"/>
                  </a:cubicBezTo>
                  <a:lnTo>
                    <a:pt x="13635" y="27206"/>
                  </a:lnTo>
                  <a:lnTo>
                    <a:pt x="13635" y="34024"/>
                  </a:lnTo>
                  <a:cubicBezTo>
                    <a:pt x="13635" y="37775"/>
                    <a:pt x="16669" y="40841"/>
                    <a:pt x="20453" y="40841"/>
                  </a:cubicBezTo>
                  <a:cubicBezTo>
                    <a:pt x="24204" y="40841"/>
                    <a:pt x="27238" y="37775"/>
                    <a:pt x="27238" y="34024"/>
                  </a:cubicBezTo>
                  <a:lnTo>
                    <a:pt x="27238" y="27206"/>
                  </a:lnTo>
                  <a:lnTo>
                    <a:pt x="34056" y="27206"/>
                  </a:lnTo>
                  <a:cubicBezTo>
                    <a:pt x="37807" y="27206"/>
                    <a:pt x="40873" y="24172"/>
                    <a:pt x="40873" y="20421"/>
                  </a:cubicBezTo>
                  <a:cubicBezTo>
                    <a:pt x="40873" y="16670"/>
                    <a:pt x="37807" y="13603"/>
                    <a:pt x="34056" y="13603"/>
                  </a:cubicBezTo>
                  <a:lnTo>
                    <a:pt x="27238" y="13603"/>
                  </a:lnTo>
                  <a:lnTo>
                    <a:pt x="27238" y="6786"/>
                  </a:lnTo>
                  <a:cubicBezTo>
                    <a:pt x="27238" y="3035"/>
                    <a:pt x="24204" y="1"/>
                    <a:pt x="20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37;p68">
              <a:extLst>
                <a:ext uri="{FF2B5EF4-FFF2-40B4-BE49-F238E27FC236}">
                  <a16:creationId xmlns:a16="http://schemas.microsoft.com/office/drawing/2014/main" id="{60D0C0A1-4D74-28A2-C5D9-DCBBFC84DA20}"/>
                </a:ext>
              </a:extLst>
            </p:cNvPr>
            <p:cNvSpPr/>
            <p:nvPr/>
          </p:nvSpPr>
          <p:spPr>
            <a:xfrm>
              <a:off x="4481150" y="3415275"/>
              <a:ext cx="340075" cy="340100"/>
            </a:xfrm>
            <a:custGeom>
              <a:avLst/>
              <a:gdLst/>
              <a:ahLst/>
              <a:cxnLst/>
              <a:rect l="l" t="t" r="r" b="b"/>
              <a:pathLst>
                <a:path w="13603" h="13604" extrusionOk="0">
                  <a:moveTo>
                    <a:pt x="6785" y="1"/>
                  </a:moveTo>
                  <a:cubicBezTo>
                    <a:pt x="3034" y="1"/>
                    <a:pt x="0" y="3035"/>
                    <a:pt x="0" y="6786"/>
                  </a:cubicBezTo>
                  <a:cubicBezTo>
                    <a:pt x="0" y="10570"/>
                    <a:pt x="3034" y="13603"/>
                    <a:pt x="6785" y="13603"/>
                  </a:cubicBezTo>
                  <a:cubicBezTo>
                    <a:pt x="10569" y="13603"/>
                    <a:pt x="13603" y="10570"/>
                    <a:pt x="13603" y="6786"/>
                  </a:cubicBezTo>
                  <a:cubicBezTo>
                    <a:pt x="13603" y="3035"/>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38;p68">
              <a:extLst>
                <a:ext uri="{FF2B5EF4-FFF2-40B4-BE49-F238E27FC236}">
                  <a16:creationId xmlns:a16="http://schemas.microsoft.com/office/drawing/2014/main" id="{CFFD767B-BB6B-0B6F-EF8E-3884B2A51899}"/>
                </a:ext>
              </a:extLst>
            </p:cNvPr>
            <p:cNvSpPr/>
            <p:nvPr/>
          </p:nvSpPr>
          <p:spPr>
            <a:xfrm>
              <a:off x="4481150" y="4095400"/>
              <a:ext cx="340075" cy="340925"/>
            </a:xfrm>
            <a:custGeom>
              <a:avLst/>
              <a:gdLst/>
              <a:ahLst/>
              <a:cxnLst/>
              <a:rect l="l" t="t" r="r" b="b"/>
              <a:pathLst>
                <a:path w="13603" h="13637" extrusionOk="0">
                  <a:moveTo>
                    <a:pt x="6785" y="1"/>
                  </a:moveTo>
                  <a:cubicBezTo>
                    <a:pt x="3034" y="1"/>
                    <a:pt x="0" y="3067"/>
                    <a:pt x="0" y="6819"/>
                  </a:cubicBezTo>
                  <a:cubicBezTo>
                    <a:pt x="0" y="10570"/>
                    <a:pt x="3034" y="13636"/>
                    <a:pt x="6785" y="13636"/>
                  </a:cubicBezTo>
                  <a:cubicBezTo>
                    <a:pt x="10569" y="13636"/>
                    <a:pt x="13603" y="10570"/>
                    <a:pt x="13603" y="6819"/>
                  </a:cubicBezTo>
                  <a:cubicBezTo>
                    <a:pt x="13603" y="3067"/>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9;p68">
              <a:extLst>
                <a:ext uri="{FF2B5EF4-FFF2-40B4-BE49-F238E27FC236}">
                  <a16:creationId xmlns:a16="http://schemas.microsoft.com/office/drawing/2014/main" id="{81A22781-728E-E4A9-101D-78E29D743749}"/>
                </a:ext>
              </a:extLst>
            </p:cNvPr>
            <p:cNvSpPr/>
            <p:nvPr/>
          </p:nvSpPr>
          <p:spPr>
            <a:xfrm>
              <a:off x="4821200" y="3755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69" y="13603"/>
                    <a:pt x="13636" y="10569"/>
                    <a:pt x="13636" y="6818"/>
                  </a:cubicBezTo>
                  <a:cubicBezTo>
                    <a:pt x="13636"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40;p68">
              <a:extLst>
                <a:ext uri="{FF2B5EF4-FFF2-40B4-BE49-F238E27FC236}">
                  <a16:creationId xmlns:a16="http://schemas.microsoft.com/office/drawing/2014/main" id="{CAB4467D-58CB-78A3-072D-3E7C0A0B5769}"/>
                </a:ext>
              </a:extLst>
            </p:cNvPr>
            <p:cNvSpPr/>
            <p:nvPr/>
          </p:nvSpPr>
          <p:spPr>
            <a:xfrm>
              <a:off x="4140275" y="3755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41;p68">
              <a:extLst>
                <a:ext uri="{FF2B5EF4-FFF2-40B4-BE49-F238E27FC236}">
                  <a16:creationId xmlns:a16="http://schemas.microsoft.com/office/drawing/2014/main" id="{EDBD68D6-4856-FA9F-23AC-2D8303AB20DC}"/>
                </a:ext>
              </a:extLst>
            </p:cNvPr>
            <p:cNvSpPr/>
            <p:nvPr/>
          </p:nvSpPr>
          <p:spPr>
            <a:xfrm>
              <a:off x="3460150" y="4436300"/>
              <a:ext cx="680150" cy="340075"/>
            </a:xfrm>
            <a:custGeom>
              <a:avLst/>
              <a:gdLst/>
              <a:ahLst/>
              <a:cxnLst/>
              <a:rect l="l" t="t" r="r" b="b"/>
              <a:pathLst>
                <a:path w="27206" h="13603" extrusionOk="0">
                  <a:moveTo>
                    <a:pt x="6785" y="0"/>
                  </a:moveTo>
                  <a:cubicBezTo>
                    <a:pt x="3034" y="0"/>
                    <a:pt x="0" y="3034"/>
                    <a:pt x="0" y="6818"/>
                  </a:cubicBezTo>
                  <a:cubicBezTo>
                    <a:pt x="0" y="10569"/>
                    <a:pt x="3034" y="13603"/>
                    <a:pt x="6785" y="13603"/>
                  </a:cubicBezTo>
                  <a:lnTo>
                    <a:pt x="20420" y="13603"/>
                  </a:lnTo>
                  <a:cubicBezTo>
                    <a:pt x="24171" y="13603"/>
                    <a:pt x="27205" y="10569"/>
                    <a:pt x="27205" y="6818"/>
                  </a:cubicBezTo>
                  <a:cubicBezTo>
                    <a:pt x="27205" y="3034"/>
                    <a:pt x="24171" y="0"/>
                    <a:pt x="20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2;p68">
              <a:extLst>
                <a:ext uri="{FF2B5EF4-FFF2-40B4-BE49-F238E27FC236}">
                  <a16:creationId xmlns:a16="http://schemas.microsoft.com/office/drawing/2014/main" id="{0B79C6E8-ED79-4F33-46E0-B179C6F26099}"/>
                </a:ext>
              </a:extLst>
            </p:cNvPr>
            <p:cNvSpPr/>
            <p:nvPr/>
          </p:nvSpPr>
          <p:spPr>
            <a:xfrm>
              <a:off x="3800200" y="4436300"/>
              <a:ext cx="340100" cy="340075"/>
            </a:xfrm>
            <a:custGeom>
              <a:avLst/>
              <a:gdLst/>
              <a:ahLst/>
              <a:cxnLst/>
              <a:rect l="l" t="t" r="r" b="b"/>
              <a:pathLst>
                <a:path w="13604" h="13603" extrusionOk="0">
                  <a:moveTo>
                    <a:pt x="1" y="0"/>
                  </a:moveTo>
                  <a:lnTo>
                    <a:pt x="1" y="13603"/>
                  </a:lnTo>
                  <a:lnTo>
                    <a:pt x="6818" y="13603"/>
                  </a:lnTo>
                  <a:cubicBezTo>
                    <a:pt x="10569" y="13603"/>
                    <a:pt x="13603" y="10569"/>
                    <a:pt x="13603" y="6818"/>
                  </a:cubicBezTo>
                  <a:cubicBezTo>
                    <a:pt x="13603" y="3034"/>
                    <a:pt x="10569" y="0"/>
                    <a:pt x="6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3;p68">
              <a:extLst>
                <a:ext uri="{FF2B5EF4-FFF2-40B4-BE49-F238E27FC236}">
                  <a16:creationId xmlns:a16="http://schemas.microsoft.com/office/drawing/2014/main" id="{13E14491-8E08-4D6A-2142-AA06A1DD69BC}"/>
                </a:ext>
              </a:extLst>
            </p:cNvPr>
            <p:cNvSpPr/>
            <p:nvPr/>
          </p:nvSpPr>
          <p:spPr>
            <a:xfrm>
              <a:off x="3800200" y="919050"/>
              <a:ext cx="1361900" cy="2155375"/>
            </a:xfrm>
            <a:custGeom>
              <a:avLst/>
              <a:gdLst/>
              <a:ahLst/>
              <a:cxnLst/>
              <a:rect l="l" t="t" r="r" b="b"/>
              <a:pathLst>
                <a:path w="54476" h="86215" extrusionOk="0">
                  <a:moveTo>
                    <a:pt x="1" y="1"/>
                  </a:moveTo>
                  <a:lnTo>
                    <a:pt x="1" y="86215"/>
                  </a:lnTo>
                  <a:lnTo>
                    <a:pt x="47658" y="86215"/>
                  </a:lnTo>
                  <a:cubicBezTo>
                    <a:pt x="51409" y="86215"/>
                    <a:pt x="54476" y="83181"/>
                    <a:pt x="54476" y="79430"/>
                  </a:cubicBezTo>
                  <a:lnTo>
                    <a:pt x="54476" y="6786"/>
                  </a:lnTo>
                  <a:cubicBezTo>
                    <a:pt x="54476" y="3034"/>
                    <a:pt x="51409" y="1"/>
                    <a:pt x="47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2BC3F5F5-CA2B-B51A-8E25-DA382714D01F}"/>
              </a:ext>
            </a:extLst>
          </p:cNvPr>
          <p:cNvSpPr txBox="1"/>
          <p:nvPr/>
        </p:nvSpPr>
        <p:spPr>
          <a:xfrm>
            <a:off x="3850812" y="2390047"/>
            <a:ext cx="4572000" cy="1831271"/>
          </a:xfrm>
          <a:prstGeom prst="rect">
            <a:avLst/>
          </a:prstGeom>
          <a:noFill/>
        </p:spPr>
        <p:txBody>
          <a:bodyPr wrap="square">
            <a:spAutoFit/>
          </a:bodyPr>
          <a:lstStyle/>
          <a:p>
            <a:pPr marL="0" lvl="0" indent="0" algn="l" rtl="0">
              <a:spcBef>
                <a:spcPts val="0"/>
              </a:spcBef>
              <a:spcAft>
                <a:spcPts val="0"/>
              </a:spcAft>
              <a:buClr>
                <a:schemeClr val="accent4"/>
              </a:buClr>
              <a:buSzPts val="1100"/>
              <a:buFont typeface="Arial"/>
              <a:buNone/>
            </a:pPr>
            <a:r>
              <a:rPr lang="en-US" dirty="0">
                <a:solidFill>
                  <a:schemeClr val="lt1"/>
                </a:solidFill>
                <a:latin typeface="Press Start 2P" panose="020B0604020202020204" charset="0"/>
                <a:ea typeface="Maven Pro"/>
                <a:cs typeface="Maven Pro"/>
                <a:sym typeface="Maven Pro"/>
              </a:rPr>
              <a:t>2. NAVIGATION MENU:</a:t>
            </a:r>
          </a:p>
          <a:p>
            <a:pPr marL="0" lvl="0" indent="0" algn="l" rtl="0">
              <a:spcBef>
                <a:spcPts val="0"/>
              </a:spcBef>
              <a:spcAft>
                <a:spcPts val="0"/>
              </a:spcAft>
              <a:buClr>
                <a:schemeClr val="accent4"/>
              </a:buClr>
              <a:buSzPts val="1100"/>
              <a:buFont typeface="Arial"/>
              <a:buNone/>
            </a:pPr>
            <a:endParaRPr lang="en-US" dirty="0">
              <a:solidFill>
                <a:schemeClr val="lt1"/>
              </a:solidFill>
              <a:latin typeface="Press Start 2P" panose="020B0604020202020204" charset="0"/>
              <a:ea typeface="Maven Pro"/>
              <a:cs typeface="Maven Pro"/>
              <a:sym typeface="Maven Pro"/>
            </a:endParaRPr>
          </a:p>
          <a:p>
            <a:pPr marL="0" lvl="0" indent="0" algn="l" rtl="0">
              <a:spcBef>
                <a:spcPts val="0"/>
              </a:spcBef>
              <a:spcAft>
                <a:spcPts val="0"/>
              </a:spcAft>
              <a:buClr>
                <a:schemeClr val="accent4"/>
              </a:buClr>
              <a:buSzPts val="1100"/>
              <a:buFont typeface="Arial"/>
              <a:buNone/>
            </a:pPr>
            <a:r>
              <a:rPr lang="en-US" sz="1600" dirty="0">
                <a:solidFill>
                  <a:schemeClr val="lt1"/>
                </a:solidFill>
                <a:latin typeface="Press Start 2P" panose="020B0604020202020204" charset="0"/>
                <a:ea typeface="Maven Pro"/>
                <a:cs typeface="Maven Pro"/>
                <a:sym typeface="Maven Pro"/>
              </a:rPr>
              <a:t>	</a:t>
            </a:r>
            <a:r>
              <a:rPr lang="en-US" sz="1700" b="0" i="0" dirty="0">
                <a:solidFill>
                  <a:srgbClr val="D1D5DB"/>
                </a:solidFill>
                <a:effectLst/>
                <a:latin typeface="Maven Pro" panose="020B0604020202020204" charset="0"/>
              </a:rPr>
              <a:t>The </a:t>
            </a:r>
            <a:r>
              <a:rPr lang="en-US" sz="1700" b="0" i="0" dirty="0" err="1">
                <a:solidFill>
                  <a:srgbClr val="D1D5DB"/>
                </a:solidFill>
                <a:effectLst/>
                <a:latin typeface="Maven Pro" panose="020B0604020202020204" charset="0"/>
              </a:rPr>
              <a:t>topbar</a:t>
            </a:r>
            <a:r>
              <a:rPr lang="en-US" sz="1700" b="0" i="0" dirty="0">
                <a:solidFill>
                  <a:srgbClr val="D1D5DB"/>
                </a:solidFill>
                <a:effectLst/>
                <a:latin typeface="Maven Pro" panose="020B0604020202020204" charset="0"/>
              </a:rPr>
              <a:t> menu provides easy navigation with links to different sections of the application, allowing users to switch between Home, About Us, Games, Contact, and Request a Game effortlessly.</a:t>
            </a:r>
            <a:endParaRPr lang="en-US" sz="1700" dirty="0">
              <a:solidFill>
                <a:schemeClr val="lt1"/>
              </a:solidFill>
              <a:latin typeface="Maven Pro" panose="020B0604020202020204" charset="0"/>
              <a:ea typeface="Maven Pro"/>
              <a:cs typeface="Maven Pro"/>
              <a:sym typeface="Maven Pro"/>
            </a:endParaRPr>
          </a:p>
        </p:txBody>
      </p:sp>
      <p:grpSp>
        <p:nvGrpSpPr>
          <p:cNvPr id="17" name="Google Shape;1825;p68">
            <a:extLst>
              <a:ext uri="{FF2B5EF4-FFF2-40B4-BE49-F238E27FC236}">
                <a16:creationId xmlns:a16="http://schemas.microsoft.com/office/drawing/2014/main" id="{97FF1D37-9F29-F1A6-A813-D9A06C640C8B}"/>
              </a:ext>
            </a:extLst>
          </p:cNvPr>
          <p:cNvGrpSpPr/>
          <p:nvPr/>
        </p:nvGrpSpPr>
        <p:grpSpPr>
          <a:xfrm>
            <a:off x="1882561" y="3042290"/>
            <a:ext cx="795928" cy="795928"/>
            <a:chOff x="1190625" y="238125"/>
            <a:chExt cx="5219200" cy="5219200"/>
          </a:xfrm>
        </p:grpSpPr>
        <p:sp>
          <p:nvSpPr>
            <p:cNvPr id="18" name="Google Shape;1826;p68">
              <a:extLst>
                <a:ext uri="{FF2B5EF4-FFF2-40B4-BE49-F238E27FC236}">
                  <a16:creationId xmlns:a16="http://schemas.microsoft.com/office/drawing/2014/main" id="{76F1B75E-249B-436F-8885-DF7DB05CE540}"/>
                </a:ext>
              </a:extLst>
            </p:cNvPr>
            <p:cNvSpPr/>
            <p:nvPr/>
          </p:nvSpPr>
          <p:spPr>
            <a:xfrm>
              <a:off x="1190625" y="238125"/>
              <a:ext cx="5219200" cy="5219200"/>
            </a:xfrm>
            <a:custGeom>
              <a:avLst/>
              <a:gdLst/>
              <a:ahLst/>
              <a:cxnLst/>
              <a:rect l="l" t="t" r="r" b="b"/>
              <a:pathLst>
                <a:path w="208768" h="208768" extrusionOk="0">
                  <a:moveTo>
                    <a:pt x="77146" y="0"/>
                  </a:moveTo>
                  <a:cubicBezTo>
                    <a:pt x="65892" y="0"/>
                    <a:pt x="56726" y="9166"/>
                    <a:pt x="56726" y="20420"/>
                  </a:cubicBezTo>
                  <a:lnTo>
                    <a:pt x="56726" y="56726"/>
                  </a:lnTo>
                  <a:lnTo>
                    <a:pt x="20420" y="56726"/>
                  </a:lnTo>
                  <a:cubicBezTo>
                    <a:pt x="9166" y="56726"/>
                    <a:pt x="0" y="65892"/>
                    <a:pt x="0" y="77146"/>
                  </a:cubicBezTo>
                  <a:lnTo>
                    <a:pt x="0" y="131621"/>
                  </a:lnTo>
                  <a:cubicBezTo>
                    <a:pt x="0" y="142875"/>
                    <a:pt x="9166" y="152041"/>
                    <a:pt x="20420" y="152041"/>
                  </a:cubicBezTo>
                  <a:lnTo>
                    <a:pt x="56726" y="152041"/>
                  </a:lnTo>
                  <a:lnTo>
                    <a:pt x="56726" y="188347"/>
                  </a:lnTo>
                  <a:cubicBezTo>
                    <a:pt x="56726" y="199601"/>
                    <a:pt x="65892" y="208767"/>
                    <a:pt x="77146" y="208767"/>
                  </a:cubicBezTo>
                  <a:lnTo>
                    <a:pt x="131621" y="208767"/>
                  </a:lnTo>
                  <a:cubicBezTo>
                    <a:pt x="142875" y="208767"/>
                    <a:pt x="152041" y="199601"/>
                    <a:pt x="152041" y="188347"/>
                  </a:cubicBezTo>
                  <a:lnTo>
                    <a:pt x="152041" y="152041"/>
                  </a:lnTo>
                  <a:lnTo>
                    <a:pt x="188347" y="152041"/>
                  </a:lnTo>
                  <a:cubicBezTo>
                    <a:pt x="199601" y="152041"/>
                    <a:pt x="208767" y="142875"/>
                    <a:pt x="208767" y="131621"/>
                  </a:cubicBezTo>
                  <a:lnTo>
                    <a:pt x="208767" y="77146"/>
                  </a:lnTo>
                  <a:cubicBezTo>
                    <a:pt x="208767" y="65892"/>
                    <a:pt x="199601" y="56726"/>
                    <a:pt x="188347" y="56726"/>
                  </a:cubicBezTo>
                  <a:lnTo>
                    <a:pt x="152041" y="56726"/>
                  </a:lnTo>
                  <a:lnTo>
                    <a:pt x="152041" y="20420"/>
                  </a:lnTo>
                  <a:cubicBezTo>
                    <a:pt x="152041" y="9166"/>
                    <a:pt x="142875" y="0"/>
                    <a:pt x="131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27;p68">
              <a:extLst>
                <a:ext uri="{FF2B5EF4-FFF2-40B4-BE49-F238E27FC236}">
                  <a16:creationId xmlns:a16="http://schemas.microsoft.com/office/drawing/2014/main" id="{387B2E7B-9C57-EB97-0A01-BD2AF1B14542}"/>
                </a:ext>
              </a:extLst>
            </p:cNvPr>
            <p:cNvSpPr/>
            <p:nvPr/>
          </p:nvSpPr>
          <p:spPr>
            <a:xfrm>
              <a:off x="3800200" y="238125"/>
              <a:ext cx="2609625" cy="5219200"/>
            </a:xfrm>
            <a:custGeom>
              <a:avLst/>
              <a:gdLst/>
              <a:ahLst/>
              <a:cxnLst/>
              <a:rect l="l" t="t" r="r" b="b"/>
              <a:pathLst>
                <a:path w="104385" h="208768" extrusionOk="0">
                  <a:moveTo>
                    <a:pt x="1" y="0"/>
                  </a:moveTo>
                  <a:lnTo>
                    <a:pt x="1" y="208767"/>
                  </a:lnTo>
                  <a:lnTo>
                    <a:pt x="27238" y="208767"/>
                  </a:lnTo>
                  <a:cubicBezTo>
                    <a:pt x="38492" y="208767"/>
                    <a:pt x="47658" y="199601"/>
                    <a:pt x="47658" y="188347"/>
                  </a:cubicBezTo>
                  <a:lnTo>
                    <a:pt x="47658" y="152041"/>
                  </a:lnTo>
                  <a:lnTo>
                    <a:pt x="83964" y="152041"/>
                  </a:lnTo>
                  <a:cubicBezTo>
                    <a:pt x="95218" y="152041"/>
                    <a:pt x="104384" y="142875"/>
                    <a:pt x="104384" y="131621"/>
                  </a:cubicBezTo>
                  <a:lnTo>
                    <a:pt x="104384" y="77146"/>
                  </a:lnTo>
                  <a:cubicBezTo>
                    <a:pt x="104384" y="65892"/>
                    <a:pt x="95218" y="56726"/>
                    <a:pt x="83964" y="56726"/>
                  </a:cubicBezTo>
                  <a:lnTo>
                    <a:pt x="47658" y="56726"/>
                  </a:lnTo>
                  <a:lnTo>
                    <a:pt x="47658" y="20420"/>
                  </a:lnTo>
                  <a:cubicBezTo>
                    <a:pt x="47658" y="9166"/>
                    <a:pt x="38492" y="0"/>
                    <a:pt x="27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28;p68">
              <a:extLst>
                <a:ext uri="{FF2B5EF4-FFF2-40B4-BE49-F238E27FC236}">
                  <a16:creationId xmlns:a16="http://schemas.microsoft.com/office/drawing/2014/main" id="{109DB1E9-D9B6-9B28-25EF-E30423329232}"/>
                </a:ext>
              </a:extLst>
            </p:cNvPr>
            <p:cNvSpPr/>
            <p:nvPr/>
          </p:nvSpPr>
          <p:spPr>
            <a:xfrm>
              <a:off x="1854425" y="2337400"/>
              <a:ext cx="714400" cy="1020825"/>
            </a:xfrm>
            <a:custGeom>
              <a:avLst/>
              <a:gdLst/>
              <a:ahLst/>
              <a:cxnLst/>
              <a:rect l="l" t="t" r="r" b="b"/>
              <a:pathLst>
                <a:path w="28576" h="40833" extrusionOk="0">
                  <a:moveTo>
                    <a:pt x="21102" y="1"/>
                  </a:moveTo>
                  <a:cubicBezTo>
                    <a:pt x="19360" y="1"/>
                    <a:pt x="17615" y="661"/>
                    <a:pt x="16278" y="1982"/>
                  </a:cubicBezTo>
                  <a:lnTo>
                    <a:pt x="2675" y="15585"/>
                  </a:lnTo>
                  <a:cubicBezTo>
                    <a:pt x="1" y="18260"/>
                    <a:pt x="1" y="22565"/>
                    <a:pt x="2675" y="25240"/>
                  </a:cubicBezTo>
                  <a:lnTo>
                    <a:pt x="16278" y="38843"/>
                  </a:lnTo>
                  <a:cubicBezTo>
                    <a:pt x="17615" y="40180"/>
                    <a:pt x="19344" y="40833"/>
                    <a:pt x="21106" y="40833"/>
                  </a:cubicBezTo>
                  <a:cubicBezTo>
                    <a:pt x="22834" y="40833"/>
                    <a:pt x="24596" y="40180"/>
                    <a:pt x="25901" y="38843"/>
                  </a:cubicBezTo>
                  <a:cubicBezTo>
                    <a:pt x="28576" y="36168"/>
                    <a:pt x="28576" y="31862"/>
                    <a:pt x="25901" y="29220"/>
                  </a:cubicBezTo>
                  <a:lnTo>
                    <a:pt x="17126" y="20413"/>
                  </a:lnTo>
                  <a:lnTo>
                    <a:pt x="25901" y="11605"/>
                  </a:lnTo>
                  <a:cubicBezTo>
                    <a:pt x="28576" y="8963"/>
                    <a:pt x="28576" y="4625"/>
                    <a:pt x="25901" y="1982"/>
                  </a:cubicBezTo>
                  <a:cubicBezTo>
                    <a:pt x="24580" y="661"/>
                    <a:pt x="22843" y="1"/>
                    <a:pt x="2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29;p68">
              <a:extLst>
                <a:ext uri="{FF2B5EF4-FFF2-40B4-BE49-F238E27FC236}">
                  <a16:creationId xmlns:a16="http://schemas.microsoft.com/office/drawing/2014/main" id="{94E4ADAD-8860-E7C7-64C6-3AF71696EFDA}"/>
                </a:ext>
              </a:extLst>
            </p:cNvPr>
            <p:cNvSpPr/>
            <p:nvPr/>
          </p:nvSpPr>
          <p:spPr>
            <a:xfrm>
              <a:off x="5031600" y="2337400"/>
              <a:ext cx="714400" cy="1020825"/>
            </a:xfrm>
            <a:custGeom>
              <a:avLst/>
              <a:gdLst/>
              <a:ahLst/>
              <a:cxnLst/>
              <a:rect l="l" t="t" r="r" b="b"/>
              <a:pathLst>
                <a:path w="28576" h="40833" extrusionOk="0">
                  <a:moveTo>
                    <a:pt x="7475" y="1"/>
                  </a:moveTo>
                  <a:cubicBezTo>
                    <a:pt x="5734" y="1"/>
                    <a:pt x="3996" y="661"/>
                    <a:pt x="2675" y="1982"/>
                  </a:cubicBezTo>
                  <a:cubicBezTo>
                    <a:pt x="1" y="4657"/>
                    <a:pt x="1" y="8963"/>
                    <a:pt x="2675" y="11605"/>
                  </a:cubicBezTo>
                  <a:lnTo>
                    <a:pt x="11450" y="20413"/>
                  </a:lnTo>
                  <a:lnTo>
                    <a:pt x="2675" y="29220"/>
                  </a:lnTo>
                  <a:cubicBezTo>
                    <a:pt x="1" y="31862"/>
                    <a:pt x="1" y="36168"/>
                    <a:pt x="2675" y="38843"/>
                  </a:cubicBezTo>
                  <a:cubicBezTo>
                    <a:pt x="3980" y="40180"/>
                    <a:pt x="5742" y="40833"/>
                    <a:pt x="7471" y="40833"/>
                  </a:cubicBezTo>
                  <a:cubicBezTo>
                    <a:pt x="9232" y="40833"/>
                    <a:pt x="10961" y="40180"/>
                    <a:pt x="12298" y="38843"/>
                  </a:cubicBezTo>
                  <a:lnTo>
                    <a:pt x="25901" y="25240"/>
                  </a:lnTo>
                  <a:cubicBezTo>
                    <a:pt x="28576" y="22565"/>
                    <a:pt x="28576" y="18260"/>
                    <a:pt x="25901" y="15585"/>
                  </a:cubicBezTo>
                  <a:lnTo>
                    <a:pt x="12298" y="1982"/>
                  </a:lnTo>
                  <a:cubicBezTo>
                    <a:pt x="10961" y="661"/>
                    <a:pt x="9216" y="1"/>
                    <a:pt x="7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30;p68">
              <a:extLst>
                <a:ext uri="{FF2B5EF4-FFF2-40B4-BE49-F238E27FC236}">
                  <a16:creationId xmlns:a16="http://schemas.microsoft.com/office/drawing/2014/main" id="{661DCF06-29B9-48C4-D353-2FD28D849E77}"/>
                </a:ext>
              </a:extLst>
            </p:cNvPr>
            <p:cNvSpPr/>
            <p:nvPr/>
          </p:nvSpPr>
          <p:spPr>
            <a:xfrm>
              <a:off x="3273400" y="4095825"/>
              <a:ext cx="1053625" cy="680550"/>
            </a:xfrm>
            <a:custGeom>
              <a:avLst/>
              <a:gdLst/>
              <a:ahLst/>
              <a:cxnLst/>
              <a:rect l="l" t="t" r="r" b="b"/>
              <a:pathLst>
                <a:path w="42145" h="27222" extrusionOk="0">
                  <a:moveTo>
                    <a:pt x="7466" y="0"/>
                  </a:moveTo>
                  <a:cubicBezTo>
                    <a:pt x="5725" y="0"/>
                    <a:pt x="3980" y="669"/>
                    <a:pt x="2642" y="2006"/>
                  </a:cubicBezTo>
                  <a:cubicBezTo>
                    <a:pt x="0" y="4649"/>
                    <a:pt x="0" y="8954"/>
                    <a:pt x="2642" y="11629"/>
                  </a:cubicBezTo>
                  <a:lnTo>
                    <a:pt x="16245" y="25232"/>
                  </a:lnTo>
                  <a:cubicBezTo>
                    <a:pt x="17582" y="26569"/>
                    <a:pt x="19344" y="27222"/>
                    <a:pt x="21073" y="27222"/>
                  </a:cubicBezTo>
                  <a:cubicBezTo>
                    <a:pt x="22801" y="27222"/>
                    <a:pt x="24563" y="26569"/>
                    <a:pt x="25900" y="25232"/>
                  </a:cubicBezTo>
                  <a:lnTo>
                    <a:pt x="39503" y="11629"/>
                  </a:lnTo>
                  <a:cubicBezTo>
                    <a:pt x="42145" y="8954"/>
                    <a:pt x="42145" y="4649"/>
                    <a:pt x="39503" y="2006"/>
                  </a:cubicBezTo>
                  <a:cubicBezTo>
                    <a:pt x="38165" y="669"/>
                    <a:pt x="36420" y="0"/>
                    <a:pt x="34679" y="0"/>
                  </a:cubicBezTo>
                  <a:cubicBezTo>
                    <a:pt x="32938" y="0"/>
                    <a:pt x="31201" y="669"/>
                    <a:pt x="29880" y="2006"/>
                  </a:cubicBezTo>
                  <a:lnTo>
                    <a:pt x="21073" y="10781"/>
                  </a:lnTo>
                  <a:lnTo>
                    <a:pt x="12265" y="2006"/>
                  </a:lnTo>
                  <a:cubicBezTo>
                    <a:pt x="10944" y="669"/>
                    <a:pt x="9207" y="0"/>
                    <a:pt x="7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31;p68">
              <a:extLst>
                <a:ext uri="{FF2B5EF4-FFF2-40B4-BE49-F238E27FC236}">
                  <a16:creationId xmlns:a16="http://schemas.microsoft.com/office/drawing/2014/main" id="{BCB52C92-E269-3B0D-A1B5-7A8983962185}"/>
                </a:ext>
              </a:extLst>
            </p:cNvPr>
            <p:cNvSpPr/>
            <p:nvPr/>
          </p:nvSpPr>
          <p:spPr>
            <a:xfrm>
              <a:off x="3800200" y="4095825"/>
              <a:ext cx="526825" cy="680550"/>
            </a:xfrm>
            <a:custGeom>
              <a:avLst/>
              <a:gdLst/>
              <a:ahLst/>
              <a:cxnLst/>
              <a:rect l="l" t="t" r="r" b="b"/>
              <a:pathLst>
                <a:path w="21073" h="27222" extrusionOk="0">
                  <a:moveTo>
                    <a:pt x="13607" y="0"/>
                  </a:moveTo>
                  <a:cubicBezTo>
                    <a:pt x="11866" y="0"/>
                    <a:pt x="10129" y="669"/>
                    <a:pt x="8808" y="2006"/>
                  </a:cubicBezTo>
                  <a:lnTo>
                    <a:pt x="1" y="10781"/>
                  </a:lnTo>
                  <a:lnTo>
                    <a:pt x="1" y="27222"/>
                  </a:lnTo>
                  <a:cubicBezTo>
                    <a:pt x="1729" y="27222"/>
                    <a:pt x="3491" y="26569"/>
                    <a:pt x="4828" y="25232"/>
                  </a:cubicBezTo>
                  <a:lnTo>
                    <a:pt x="18431" y="11629"/>
                  </a:lnTo>
                  <a:cubicBezTo>
                    <a:pt x="21073" y="8954"/>
                    <a:pt x="21073" y="4649"/>
                    <a:pt x="18431" y="2006"/>
                  </a:cubicBezTo>
                  <a:cubicBezTo>
                    <a:pt x="17093" y="669"/>
                    <a:pt x="15348" y="0"/>
                    <a:pt x="13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32;p68">
              <a:extLst>
                <a:ext uri="{FF2B5EF4-FFF2-40B4-BE49-F238E27FC236}">
                  <a16:creationId xmlns:a16="http://schemas.microsoft.com/office/drawing/2014/main" id="{654E6B48-A5CC-5841-C0F9-78E533726F74}"/>
                </a:ext>
              </a:extLst>
            </p:cNvPr>
            <p:cNvSpPr/>
            <p:nvPr/>
          </p:nvSpPr>
          <p:spPr>
            <a:xfrm>
              <a:off x="3273400" y="918650"/>
              <a:ext cx="1053625" cy="681375"/>
            </a:xfrm>
            <a:custGeom>
              <a:avLst/>
              <a:gdLst/>
              <a:ahLst/>
              <a:cxnLst/>
              <a:rect l="l" t="t" r="r" b="b"/>
              <a:pathLst>
                <a:path w="42145" h="27255" extrusionOk="0">
                  <a:moveTo>
                    <a:pt x="21073" y="0"/>
                  </a:moveTo>
                  <a:cubicBezTo>
                    <a:pt x="19327" y="0"/>
                    <a:pt x="17582" y="669"/>
                    <a:pt x="16245" y="2006"/>
                  </a:cubicBezTo>
                  <a:lnTo>
                    <a:pt x="2642" y="15609"/>
                  </a:lnTo>
                  <a:cubicBezTo>
                    <a:pt x="0" y="18284"/>
                    <a:pt x="0" y="22590"/>
                    <a:pt x="2642" y="25232"/>
                  </a:cubicBezTo>
                  <a:cubicBezTo>
                    <a:pt x="3980" y="26569"/>
                    <a:pt x="5725" y="27238"/>
                    <a:pt x="7466" y="27238"/>
                  </a:cubicBezTo>
                  <a:cubicBezTo>
                    <a:pt x="9207" y="27238"/>
                    <a:pt x="10944" y="26569"/>
                    <a:pt x="12265" y="25232"/>
                  </a:cubicBezTo>
                  <a:lnTo>
                    <a:pt x="21073" y="16457"/>
                  </a:lnTo>
                  <a:lnTo>
                    <a:pt x="29880" y="25232"/>
                  </a:lnTo>
                  <a:cubicBezTo>
                    <a:pt x="31217" y="26569"/>
                    <a:pt x="32946" y="27254"/>
                    <a:pt x="34675" y="27254"/>
                  </a:cubicBezTo>
                  <a:cubicBezTo>
                    <a:pt x="36437" y="27254"/>
                    <a:pt x="38165" y="26569"/>
                    <a:pt x="39503" y="25232"/>
                  </a:cubicBezTo>
                  <a:cubicBezTo>
                    <a:pt x="42145" y="22590"/>
                    <a:pt x="42145" y="18284"/>
                    <a:pt x="39503" y="15609"/>
                  </a:cubicBezTo>
                  <a:lnTo>
                    <a:pt x="25900" y="2006"/>
                  </a:lnTo>
                  <a:cubicBezTo>
                    <a:pt x="24563" y="669"/>
                    <a:pt x="22818" y="0"/>
                    <a:pt x="2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3;p68">
              <a:extLst>
                <a:ext uri="{FF2B5EF4-FFF2-40B4-BE49-F238E27FC236}">
                  <a16:creationId xmlns:a16="http://schemas.microsoft.com/office/drawing/2014/main" id="{530D87BC-1C68-718A-F433-51230B706EC5}"/>
                </a:ext>
              </a:extLst>
            </p:cNvPr>
            <p:cNvSpPr/>
            <p:nvPr/>
          </p:nvSpPr>
          <p:spPr>
            <a:xfrm>
              <a:off x="3800200" y="919050"/>
              <a:ext cx="526825" cy="680975"/>
            </a:xfrm>
            <a:custGeom>
              <a:avLst/>
              <a:gdLst/>
              <a:ahLst/>
              <a:cxnLst/>
              <a:rect l="l" t="t" r="r" b="b"/>
              <a:pathLst>
                <a:path w="21073" h="27239" extrusionOk="0">
                  <a:moveTo>
                    <a:pt x="1" y="1"/>
                  </a:moveTo>
                  <a:lnTo>
                    <a:pt x="1" y="16441"/>
                  </a:lnTo>
                  <a:lnTo>
                    <a:pt x="8808" y="25216"/>
                  </a:lnTo>
                  <a:cubicBezTo>
                    <a:pt x="10145" y="26553"/>
                    <a:pt x="11874" y="27238"/>
                    <a:pt x="13603" y="27238"/>
                  </a:cubicBezTo>
                  <a:cubicBezTo>
                    <a:pt x="15365" y="27238"/>
                    <a:pt x="17093" y="26553"/>
                    <a:pt x="18431" y="25216"/>
                  </a:cubicBezTo>
                  <a:cubicBezTo>
                    <a:pt x="21073" y="22574"/>
                    <a:pt x="21073" y="18268"/>
                    <a:pt x="18431" y="15593"/>
                  </a:cubicBezTo>
                  <a:lnTo>
                    <a:pt x="4828" y="1990"/>
                  </a:lnTo>
                  <a:cubicBezTo>
                    <a:pt x="3491" y="653"/>
                    <a:pt x="1729"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4;p68">
              <a:extLst>
                <a:ext uri="{FF2B5EF4-FFF2-40B4-BE49-F238E27FC236}">
                  <a16:creationId xmlns:a16="http://schemas.microsoft.com/office/drawing/2014/main" id="{0A8B374B-F7DD-3E5D-2018-05038203E498}"/>
                </a:ext>
              </a:extLst>
            </p:cNvPr>
            <p:cNvSpPr/>
            <p:nvPr/>
          </p:nvSpPr>
          <p:spPr>
            <a:xfrm>
              <a:off x="3289700" y="2337200"/>
              <a:ext cx="1021025" cy="1021025"/>
            </a:xfrm>
            <a:custGeom>
              <a:avLst/>
              <a:gdLst/>
              <a:ahLst/>
              <a:cxnLst/>
              <a:rect l="l" t="t" r="r" b="b"/>
              <a:pathLst>
                <a:path w="40841" h="40841" extrusionOk="0">
                  <a:moveTo>
                    <a:pt x="20421" y="1"/>
                  </a:moveTo>
                  <a:cubicBezTo>
                    <a:pt x="9167" y="1"/>
                    <a:pt x="1" y="9167"/>
                    <a:pt x="1" y="20421"/>
                  </a:cubicBezTo>
                  <a:cubicBezTo>
                    <a:pt x="1" y="31674"/>
                    <a:pt x="9167" y="40841"/>
                    <a:pt x="20421" y="40841"/>
                  </a:cubicBezTo>
                  <a:cubicBezTo>
                    <a:pt x="31674" y="40841"/>
                    <a:pt x="40841" y="31674"/>
                    <a:pt x="40841" y="20421"/>
                  </a:cubicBezTo>
                  <a:cubicBezTo>
                    <a:pt x="40841" y="9167"/>
                    <a:pt x="31674"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35;p68">
              <a:extLst>
                <a:ext uri="{FF2B5EF4-FFF2-40B4-BE49-F238E27FC236}">
                  <a16:creationId xmlns:a16="http://schemas.microsoft.com/office/drawing/2014/main" id="{8568A2A7-AADF-8087-74E6-342C955722DD}"/>
                </a:ext>
              </a:extLst>
            </p:cNvPr>
            <p:cNvSpPr/>
            <p:nvPr/>
          </p:nvSpPr>
          <p:spPr>
            <a:xfrm>
              <a:off x="3800200" y="2337200"/>
              <a:ext cx="510525" cy="1021025"/>
            </a:xfrm>
            <a:custGeom>
              <a:avLst/>
              <a:gdLst/>
              <a:ahLst/>
              <a:cxnLst/>
              <a:rect l="l" t="t" r="r" b="b"/>
              <a:pathLst>
                <a:path w="20421" h="40841" extrusionOk="0">
                  <a:moveTo>
                    <a:pt x="1" y="1"/>
                  </a:moveTo>
                  <a:lnTo>
                    <a:pt x="1" y="40841"/>
                  </a:lnTo>
                  <a:cubicBezTo>
                    <a:pt x="11254" y="40841"/>
                    <a:pt x="20421" y="31674"/>
                    <a:pt x="20421" y="20421"/>
                  </a:cubicBezTo>
                  <a:cubicBezTo>
                    <a:pt x="20421" y="9167"/>
                    <a:pt x="1125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5" name="Google Shape;1215;p48"/>
          <p:cNvSpPr txBox="1">
            <a:spLocks noGrp="1"/>
          </p:cNvSpPr>
          <p:nvPr>
            <p:ph type="title"/>
          </p:nvPr>
        </p:nvSpPr>
        <p:spPr>
          <a:xfrm>
            <a:off x="717450" y="97971"/>
            <a:ext cx="7709100" cy="3833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sp>
        <p:nvSpPr>
          <p:cNvPr id="1219" name="Google Shape;1219;p48"/>
          <p:cNvSpPr txBox="1"/>
          <p:nvPr/>
        </p:nvSpPr>
        <p:spPr>
          <a:xfrm>
            <a:off x="373545" y="568239"/>
            <a:ext cx="403517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4"/>
              </a:buClr>
              <a:buSzPts val="1100"/>
              <a:buFont typeface="Arial"/>
              <a:buNone/>
            </a:pPr>
            <a:r>
              <a:rPr lang="en-US" dirty="0">
                <a:solidFill>
                  <a:schemeClr val="lt1"/>
                </a:solidFill>
                <a:latin typeface="Press Start 2P" panose="020B0604020202020204" charset="0"/>
                <a:ea typeface="Maven Pro"/>
                <a:cs typeface="Maven Pro"/>
                <a:sym typeface="Maven Pro"/>
              </a:rPr>
              <a:t>3.REQUEST A GAME:</a:t>
            </a:r>
          </a:p>
          <a:p>
            <a:pPr marL="0" lvl="0" indent="0" algn="l" rtl="0">
              <a:spcBef>
                <a:spcPts val="0"/>
              </a:spcBef>
              <a:spcAft>
                <a:spcPts val="0"/>
              </a:spcAft>
              <a:buClr>
                <a:schemeClr val="accent4"/>
              </a:buClr>
              <a:buSzPts val="1100"/>
              <a:buFont typeface="Arial"/>
              <a:buNone/>
            </a:pPr>
            <a:endParaRPr lang="en-US" dirty="0">
              <a:solidFill>
                <a:schemeClr val="lt1"/>
              </a:solidFill>
              <a:latin typeface="Press Start 2P" panose="020B0604020202020204" charset="0"/>
              <a:ea typeface="Maven Pro"/>
              <a:cs typeface="Maven Pro"/>
              <a:sym typeface="Maven Pro"/>
            </a:endParaRPr>
          </a:p>
          <a:p>
            <a:pPr marL="0" lvl="0" indent="0" algn="l" rtl="0">
              <a:spcBef>
                <a:spcPts val="0"/>
              </a:spcBef>
              <a:spcAft>
                <a:spcPts val="0"/>
              </a:spcAft>
              <a:buClr>
                <a:schemeClr val="accent4"/>
              </a:buClr>
              <a:buSzPts val="1100"/>
              <a:buFont typeface="Arial"/>
              <a:buNone/>
            </a:pPr>
            <a:r>
              <a:rPr lang="en-US" sz="1700" dirty="0">
                <a:solidFill>
                  <a:schemeClr val="lt1"/>
                </a:solidFill>
                <a:latin typeface="Maven Pro" panose="020B0604020202020204" charset="0"/>
                <a:ea typeface="Maven Pro"/>
                <a:cs typeface="Maven Pro"/>
                <a:sym typeface="Maven Pro"/>
              </a:rPr>
              <a:t>	</a:t>
            </a:r>
            <a:r>
              <a:rPr lang="en-US" sz="1700" b="0" i="0" dirty="0">
                <a:solidFill>
                  <a:srgbClr val="D1D5DB"/>
                </a:solidFill>
                <a:effectLst/>
                <a:latin typeface="Maven Pro" panose="020B0604020202020204" charset="0"/>
              </a:rPr>
              <a:t>The Request a Game page enables users to suggest new games by filling out a form, facilitating user engagement and encouraging feedback.</a:t>
            </a:r>
            <a:endParaRPr lang="en-US" sz="1700" dirty="0">
              <a:solidFill>
                <a:schemeClr val="lt1"/>
              </a:solidFill>
              <a:latin typeface="Maven Pro" panose="020B0604020202020204" charset="0"/>
              <a:ea typeface="Maven Pro"/>
              <a:cs typeface="Maven Pro"/>
              <a:sym typeface="Maven Pro"/>
            </a:endParaRPr>
          </a:p>
        </p:txBody>
      </p:sp>
      <p:sp>
        <p:nvSpPr>
          <p:cNvPr id="16" name="TextBox 15">
            <a:extLst>
              <a:ext uri="{FF2B5EF4-FFF2-40B4-BE49-F238E27FC236}">
                <a16:creationId xmlns:a16="http://schemas.microsoft.com/office/drawing/2014/main" id="{2BC3F5F5-CA2B-B51A-8E25-DA382714D01F}"/>
              </a:ext>
            </a:extLst>
          </p:cNvPr>
          <p:cNvSpPr txBox="1"/>
          <p:nvPr/>
        </p:nvSpPr>
        <p:spPr>
          <a:xfrm>
            <a:off x="3850812" y="2390047"/>
            <a:ext cx="4572000" cy="1862048"/>
          </a:xfrm>
          <a:prstGeom prst="rect">
            <a:avLst/>
          </a:prstGeom>
          <a:noFill/>
        </p:spPr>
        <p:txBody>
          <a:bodyPr wrap="square">
            <a:spAutoFit/>
          </a:bodyPr>
          <a:lstStyle/>
          <a:p>
            <a:pPr marL="0" lvl="0" indent="0" algn="l" rtl="0">
              <a:spcBef>
                <a:spcPts val="0"/>
              </a:spcBef>
              <a:spcAft>
                <a:spcPts val="0"/>
              </a:spcAft>
              <a:buClr>
                <a:schemeClr val="accent4"/>
              </a:buClr>
              <a:buSzPts val="1100"/>
              <a:buFont typeface="Arial"/>
              <a:buNone/>
            </a:pPr>
            <a:r>
              <a:rPr lang="en-US" dirty="0">
                <a:solidFill>
                  <a:schemeClr val="lt1"/>
                </a:solidFill>
                <a:latin typeface="Press Start 2P" panose="020B0604020202020204" charset="0"/>
                <a:ea typeface="Maven Pro"/>
                <a:cs typeface="Maven Pro"/>
                <a:sym typeface="Maven Pro"/>
              </a:rPr>
              <a:t>4. DATABASE INTEGRATION:</a:t>
            </a:r>
          </a:p>
          <a:p>
            <a:pPr marL="0" lvl="0" indent="0" algn="l" rtl="0">
              <a:spcBef>
                <a:spcPts val="0"/>
              </a:spcBef>
              <a:spcAft>
                <a:spcPts val="0"/>
              </a:spcAft>
              <a:buClr>
                <a:schemeClr val="accent4"/>
              </a:buClr>
              <a:buSzPts val="1100"/>
              <a:buFont typeface="Arial"/>
              <a:buNone/>
            </a:pPr>
            <a:r>
              <a:rPr lang="en-US" sz="1600" dirty="0">
                <a:solidFill>
                  <a:schemeClr val="lt1"/>
                </a:solidFill>
                <a:latin typeface="Press Start 2P" panose="020B0604020202020204" charset="0"/>
                <a:ea typeface="Maven Pro"/>
                <a:cs typeface="Maven Pro"/>
                <a:sym typeface="Maven Pro"/>
              </a:rPr>
              <a:t>	</a:t>
            </a:r>
          </a:p>
          <a:p>
            <a:pPr marL="0" lvl="0" indent="0" algn="l" rtl="0">
              <a:spcBef>
                <a:spcPts val="0"/>
              </a:spcBef>
              <a:spcAft>
                <a:spcPts val="0"/>
              </a:spcAft>
              <a:buClr>
                <a:schemeClr val="accent4"/>
              </a:buClr>
              <a:buSzPts val="1100"/>
              <a:buFont typeface="Arial"/>
              <a:buNone/>
            </a:pPr>
            <a:r>
              <a:rPr lang="en-US" sz="1700" b="0" i="0" dirty="0">
                <a:solidFill>
                  <a:srgbClr val="D1D5DB"/>
                </a:solidFill>
                <a:effectLst/>
                <a:latin typeface="Maven Pro" panose="020B0604020202020204" charset="0"/>
              </a:rPr>
              <a:t>	The web application utilizes PHP scripting and a database to handle game requests, storing user inputs, including name, email, suggestion, and timestamp, for future review and consideration.</a:t>
            </a:r>
            <a:endParaRPr lang="en-US" sz="1700" dirty="0">
              <a:solidFill>
                <a:schemeClr val="lt1"/>
              </a:solidFill>
              <a:latin typeface="Maven Pro" panose="020B0604020202020204" charset="0"/>
              <a:ea typeface="Maven Pro"/>
              <a:cs typeface="Maven Pro"/>
              <a:sym typeface="Maven Pro"/>
            </a:endParaRPr>
          </a:p>
        </p:txBody>
      </p:sp>
      <p:grpSp>
        <p:nvGrpSpPr>
          <p:cNvPr id="14" name="Google Shape;1717;p68">
            <a:extLst>
              <a:ext uri="{FF2B5EF4-FFF2-40B4-BE49-F238E27FC236}">
                <a16:creationId xmlns:a16="http://schemas.microsoft.com/office/drawing/2014/main" id="{8D6E8676-2C83-CA2B-B505-F64B22FA5DA4}"/>
              </a:ext>
            </a:extLst>
          </p:cNvPr>
          <p:cNvGrpSpPr/>
          <p:nvPr/>
        </p:nvGrpSpPr>
        <p:grpSpPr>
          <a:xfrm>
            <a:off x="1863270" y="2893357"/>
            <a:ext cx="855427" cy="855427"/>
            <a:chOff x="1190625" y="238125"/>
            <a:chExt cx="5219200" cy="5219200"/>
          </a:xfrm>
        </p:grpSpPr>
        <p:sp>
          <p:nvSpPr>
            <p:cNvPr id="15" name="Google Shape;1718;p68">
              <a:extLst>
                <a:ext uri="{FF2B5EF4-FFF2-40B4-BE49-F238E27FC236}">
                  <a16:creationId xmlns:a16="http://schemas.microsoft.com/office/drawing/2014/main" id="{2765840B-EC88-0CC4-8DAB-BB6FC0CD0F49}"/>
                </a:ext>
              </a:extLst>
            </p:cNvPr>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rgbClr val="E7E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19;p68">
              <a:extLst>
                <a:ext uri="{FF2B5EF4-FFF2-40B4-BE49-F238E27FC236}">
                  <a16:creationId xmlns:a16="http://schemas.microsoft.com/office/drawing/2014/main" id="{224E2ACA-F998-BB0F-3B00-681DCECCADDC}"/>
                </a:ext>
              </a:extLst>
            </p:cNvPr>
            <p:cNvSpPr/>
            <p:nvPr/>
          </p:nvSpPr>
          <p:spPr>
            <a:xfrm>
              <a:off x="2608750" y="1656250"/>
              <a:ext cx="2382925" cy="2382925"/>
            </a:xfrm>
            <a:custGeom>
              <a:avLst/>
              <a:gdLst/>
              <a:ahLst/>
              <a:cxnLst/>
              <a:rect l="l" t="t" r="r" b="b"/>
              <a:pathLst>
                <a:path w="95317" h="95317" extrusionOk="0">
                  <a:moveTo>
                    <a:pt x="47659" y="1"/>
                  </a:moveTo>
                  <a:cubicBezTo>
                    <a:pt x="21367" y="1"/>
                    <a:pt x="1" y="21367"/>
                    <a:pt x="1" y="47659"/>
                  </a:cubicBezTo>
                  <a:cubicBezTo>
                    <a:pt x="1" y="73950"/>
                    <a:pt x="21367" y="95316"/>
                    <a:pt x="47659" y="95316"/>
                  </a:cubicBezTo>
                  <a:cubicBezTo>
                    <a:pt x="73950" y="95316"/>
                    <a:pt x="95316" y="73950"/>
                    <a:pt x="95316" y="47659"/>
                  </a:cubicBezTo>
                  <a:cubicBezTo>
                    <a:pt x="95316" y="21367"/>
                    <a:pt x="73950" y="1"/>
                    <a:pt x="47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20;p68">
              <a:extLst>
                <a:ext uri="{FF2B5EF4-FFF2-40B4-BE49-F238E27FC236}">
                  <a16:creationId xmlns:a16="http://schemas.microsoft.com/office/drawing/2014/main" id="{1F2BA8B3-AE36-8EC5-0B67-B27E52439CD5}"/>
                </a:ext>
              </a:extLst>
            </p:cNvPr>
            <p:cNvSpPr/>
            <p:nvPr/>
          </p:nvSpPr>
          <p:spPr>
            <a:xfrm>
              <a:off x="3800200" y="1656250"/>
              <a:ext cx="1191475" cy="2382925"/>
            </a:xfrm>
            <a:custGeom>
              <a:avLst/>
              <a:gdLst/>
              <a:ahLst/>
              <a:cxnLst/>
              <a:rect l="l" t="t" r="r" b="b"/>
              <a:pathLst>
                <a:path w="47659" h="95317" extrusionOk="0">
                  <a:moveTo>
                    <a:pt x="1" y="1"/>
                  </a:moveTo>
                  <a:lnTo>
                    <a:pt x="1" y="95316"/>
                  </a:lnTo>
                  <a:cubicBezTo>
                    <a:pt x="26292" y="95316"/>
                    <a:pt x="47658" y="73950"/>
                    <a:pt x="47658" y="47659"/>
                  </a:cubicBezTo>
                  <a:cubicBezTo>
                    <a:pt x="47658" y="21367"/>
                    <a:pt x="262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21;p68">
              <a:extLst>
                <a:ext uri="{FF2B5EF4-FFF2-40B4-BE49-F238E27FC236}">
                  <a16:creationId xmlns:a16="http://schemas.microsoft.com/office/drawing/2014/main" id="{86E9C2CF-161F-FE00-F34F-98306CEAECD1}"/>
                </a:ext>
              </a:extLst>
            </p:cNvPr>
            <p:cNvSpPr/>
            <p:nvPr/>
          </p:nvSpPr>
          <p:spPr>
            <a:xfrm>
              <a:off x="3289700" y="2337200"/>
              <a:ext cx="1021025" cy="1021025"/>
            </a:xfrm>
            <a:custGeom>
              <a:avLst/>
              <a:gdLst/>
              <a:ahLst/>
              <a:cxnLst/>
              <a:rect l="l" t="t" r="r" b="b"/>
              <a:pathLst>
                <a:path w="40841" h="40841" extrusionOk="0">
                  <a:moveTo>
                    <a:pt x="20421" y="1"/>
                  </a:moveTo>
                  <a:cubicBezTo>
                    <a:pt x="16669" y="1"/>
                    <a:pt x="13603" y="3034"/>
                    <a:pt x="13603" y="6818"/>
                  </a:cubicBezTo>
                  <a:lnTo>
                    <a:pt x="13603" y="13603"/>
                  </a:lnTo>
                  <a:lnTo>
                    <a:pt x="6818" y="13603"/>
                  </a:lnTo>
                  <a:cubicBezTo>
                    <a:pt x="3034" y="13603"/>
                    <a:pt x="1" y="16669"/>
                    <a:pt x="1" y="20421"/>
                  </a:cubicBezTo>
                  <a:cubicBezTo>
                    <a:pt x="1" y="24172"/>
                    <a:pt x="3034" y="27238"/>
                    <a:pt x="6818" y="27238"/>
                  </a:cubicBezTo>
                  <a:lnTo>
                    <a:pt x="13603" y="27238"/>
                  </a:lnTo>
                  <a:lnTo>
                    <a:pt x="13603" y="34023"/>
                  </a:lnTo>
                  <a:cubicBezTo>
                    <a:pt x="13603" y="37807"/>
                    <a:pt x="16669" y="40841"/>
                    <a:pt x="20421" y="40841"/>
                  </a:cubicBezTo>
                  <a:cubicBezTo>
                    <a:pt x="24172" y="40841"/>
                    <a:pt x="27238" y="37807"/>
                    <a:pt x="27238" y="34023"/>
                  </a:cubicBezTo>
                  <a:lnTo>
                    <a:pt x="27238" y="27238"/>
                  </a:lnTo>
                  <a:lnTo>
                    <a:pt x="34023" y="27238"/>
                  </a:lnTo>
                  <a:cubicBezTo>
                    <a:pt x="37807" y="27238"/>
                    <a:pt x="40841" y="24172"/>
                    <a:pt x="40841" y="20421"/>
                  </a:cubicBezTo>
                  <a:cubicBezTo>
                    <a:pt x="40841" y="16669"/>
                    <a:pt x="37807" y="13603"/>
                    <a:pt x="34023" y="13603"/>
                  </a:cubicBezTo>
                  <a:lnTo>
                    <a:pt x="27238" y="13603"/>
                  </a:lnTo>
                  <a:lnTo>
                    <a:pt x="27238" y="6818"/>
                  </a:lnTo>
                  <a:cubicBezTo>
                    <a:pt x="27238" y="3034"/>
                    <a:pt x="24172" y="1"/>
                    <a:pt x="20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22;p68">
              <a:extLst>
                <a:ext uri="{FF2B5EF4-FFF2-40B4-BE49-F238E27FC236}">
                  <a16:creationId xmlns:a16="http://schemas.microsoft.com/office/drawing/2014/main" id="{EF796461-D7BC-B7F8-0EF8-67359E580D84}"/>
                </a:ext>
              </a:extLst>
            </p:cNvPr>
            <p:cNvSpPr/>
            <p:nvPr/>
          </p:nvSpPr>
          <p:spPr>
            <a:xfrm>
              <a:off x="3800200" y="2337200"/>
              <a:ext cx="510525" cy="1021025"/>
            </a:xfrm>
            <a:custGeom>
              <a:avLst/>
              <a:gdLst/>
              <a:ahLst/>
              <a:cxnLst/>
              <a:rect l="l" t="t" r="r" b="b"/>
              <a:pathLst>
                <a:path w="20421" h="40841" extrusionOk="0">
                  <a:moveTo>
                    <a:pt x="1" y="1"/>
                  </a:moveTo>
                  <a:lnTo>
                    <a:pt x="1" y="40841"/>
                  </a:lnTo>
                  <a:cubicBezTo>
                    <a:pt x="3752" y="40841"/>
                    <a:pt x="6818" y="37807"/>
                    <a:pt x="6818" y="34023"/>
                  </a:cubicBezTo>
                  <a:lnTo>
                    <a:pt x="6818" y="27238"/>
                  </a:lnTo>
                  <a:lnTo>
                    <a:pt x="13603" y="27238"/>
                  </a:lnTo>
                  <a:cubicBezTo>
                    <a:pt x="17387" y="27238"/>
                    <a:pt x="20421" y="24172"/>
                    <a:pt x="20421" y="20421"/>
                  </a:cubicBezTo>
                  <a:cubicBezTo>
                    <a:pt x="20421" y="16669"/>
                    <a:pt x="17387" y="13603"/>
                    <a:pt x="13603" y="13603"/>
                  </a:cubicBezTo>
                  <a:lnTo>
                    <a:pt x="6818" y="13603"/>
                  </a:lnTo>
                  <a:lnTo>
                    <a:pt x="6818" y="6818"/>
                  </a:lnTo>
                  <a:cubicBezTo>
                    <a:pt x="6818" y="3034"/>
                    <a:pt x="375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23;p68">
              <a:extLst>
                <a:ext uri="{FF2B5EF4-FFF2-40B4-BE49-F238E27FC236}">
                  <a16:creationId xmlns:a16="http://schemas.microsoft.com/office/drawing/2014/main" id="{4D03CC32-0A11-04D7-98A7-D36F6391D838}"/>
                </a:ext>
              </a:extLst>
            </p:cNvPr>
            <p:cNvSpPr/>
            <p:nvPr/>
          </p:nvSpPr>
          <p:spPr>
            <a:xfrm>
              <a:off x="3629775" y="238125"/>
              <a:ext cx="2013475" cy="2024075"/>
            </a:xfrm>
            <a:custGeom>
              <a:avLst/>
              <a:gdLst/>
              <a:ahLst/>
              <a:cxnLst/>
              <a:rect l="l" t="t" r="r" b="b"/>
              <a:pathLst>
                <a:path w="80539" h="80963" extrusionOk="0">
                  <a:moveTo>
                    <a:pt x="6818" y="0"/>
                  </a:moveTo>
                  <a:lnTo>
                    <a:pt x="0" y="8220"/>
                  </a:lnTo>
                  <a:lnTo>
                    <a:pt x="0" y="64392"/>
                  </a:lnTo>
                  <a:lnTo>
                    <a:pt x="6818" y="70361"/>
                  </a:lnTo>
                  <a:cubicBezTo>
                    <a:pt x="16147" y="70361"/>
                    <a:pt x="24693" y="74178"/>
                    <a:pt x="30858" y="80343"/>
                  </a:cubicBezTo>
                  <a:lnTo>
                    <a:pt x="39861" y="80963"/>
                  </a:lnTo>
                  <a:lnTo>
                    <a:pt x="80343" y="40481"/>
                  </a:lnTo>
                  <a:lnTo>
                    <a:pt x="80538" y="30663"/>
                  </a:lnTo>
                  <a:cubicBezTo>
                    <a:pt x="61260" y="11352"/>
                    <a:pt x="35066" y="0"/>
                    <a:pt x="6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24;p68">
              <a:extLst>
                <a:ext uri="{FF2B5EF4-FFF2-40B4-BE49-F238E27FC236}">
                  <a16:creationId xmlns:a16="http://schemas.microsoft.com/office/drawing/2014/main" id="{9F10BD8C-C4E0-D9D7-1679-A5813BAAD98E}"/>
                </a:ext>
              </a:extLst>
            </p:cNvPr>
            <p:cNvSpPr/>
            <p:nvPr/>
          </p:nvSpPr>
          <p:spPr>
            <a:xfrm>
              <a:off x="1956375" y="238125"/>
              <a:ext cx="1843850" cy="2024075"/>
            </a:xfrm>
            <a:custGeom>
              <a:avLst/>
              <a:gdLst/>
              <a:ahLst/>
              <a:cxnLst/>
              <a:rect l="l" t="t" r="r" b="b"/>
              <a:pathLst>
                <a:path w="73754" h="80963" extrusionOk="0">
                  <a:moveTo>
                    <a:pt x="73754" y="0"/>
                  </a:moveTo>
                  <a:cubicBezTo>
                    <a:pt x="46092" y="0"/>
                    <a:pt x="19637" y="10993"/>
                    <a:pt x="0" y="30630"/>
                  </a:cubicBezTo>
                  <a:lnTo>
                    <a:pt x="1142" y="41427"/>
                  </a:lnTo>
                  <a:lnTo>
                    <a:pt x="40710" y="80963"/>
                  </a:lnTo>
                  <a:lnTo>
                    <a:pt x="49713" y="80343"/>
                  </a:lnTo>
                  <a:cubicBezTo>
                    <a:pt x="55878" y="74145"/>
                    <a:pt x="64392" y="70361"/>
                    <a:pt x="73754" y="70361"/>
                  </a:cubicBezTo>
                  <a:lnTo>
                    <a:pt x="73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25;p68">
              <a:extLst>
                <a:ext uri="{FF2B5EF4-FFF2-40B4-BE49-F238E27FC236}">
                  <a16:creationId xmlns:a16="http://schemas.microsoft.com/office/drawing/2014/main" id="{2EB1B386-C44D-7155-A258-5E1A38C563AB}"/>
                </a:ext>
              </a:extLst>
            </p:cNvPr>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26;p68">
              <a:extLst>
                <a:ext uri="{FF2B5EF4-FFF2-40B4-BE49-F238E27FC236}">
                  <a16:creationId xmlns:a16="http://schemas.microsoft.com/office/drawing/2014/main" id="{90D55A94-B094-2D2D-8C85-39502D5EA0E0}"/>
                </a:ext>
              </a:extLst>
            </p:cNvPr>
            <p:cNvSpPr/>
            <p:nvPr/>
          </p:nvSpPr>
          <p:spPr>
            <a:xfrm>
              <a:off x="1190625" y="1003875"/>
              <a:ext cx="2008575" cy="2014300"/>
            </a:xfrm>
            <a:custGeom>
              <a:avLst/>
              <a:gdLst/>
              <a:ahLst/>
              <a:cxnLst/>
              <a:rect l="l" t="t" r="r" b="b"/>
              <a:pathLst>
                <a:path w="80343" h="80572" extrusionOk="0">
                  <a:moveTo>
                    <a:pt x="30630" y="0"/>
                  </a:moveTo>
                  <a:cubicBezTo>
                    <a:pt x="10993" y="19637"/>
                    <a:pt x="0" y="46092"/>
                    <a:pt x="0" y="73754"/>
                  </a:cubicBezTo>
                  <a:lnTo>
                    <a:pt x="6524" y="80571"/>
                  </a:lnTo>
                  <a:lnTo>
                    <a:pt x="64685" y="80571"/>
                  </a:lnTo>
                  <a:lnTo>
                    <a:pt x="70361" y="73754"/>
                  </a:lnTo>
                  <a:cubicBezTo>
                    <a:pt x="70361" y="64587"/>
                    <a:pt x="74014" y="56008"/>
                    <a:pt x="80343" y="49713"/>
                  </a:cubicBezTo>
                  <a:lnTo>
                    <a:pt x="30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27;p68">
              <a:extLst>
                <a:ext uri="{FF2B5EF4-FFF2-40B4-BE49-F238E27FC236}">
                  <a16:creationId xmlns:a16="http://schemas.microsoft.com/office/drawing/2014/main" id="{11CA2BAD-7130-E19E-39AD-052019686375}"/>
                </a:ext>
              </a:extLst>
            </p:cNvPr>
            <p:cNvSpPr/>
            <p:nvPr/>
          </p:nvSpPr>
          <p:spPr>
            <a:xfrm>
              <a:off x="1190625" y="2847700"/>
              <a:ext cx="2008575" cy="1843875"/>
            </a:xfrm>
            <a:custGeom>
              <a:avLst/>
              <a:gdLst/>
              <a:ahLst/>
              <a:cxnLst/>
              <a:rect l="l" t="t" r="r" b="b"/>
              <a:pathLst>
                <a:path w="80343" h="73755" extrusionOk="0">
                  <a:moveTo>
                    <a:pt x="0" y="1"/>
                  </a:moveTo>
                  <a:cubicBezTo>
                    <a:pt x="0" y="27206"/>
                    <a:pt x="10667" y="53791"/>
                    <a:pt x="30630" y="73754"/>
                  </a:cubicBezTo>
                  <a:lnTo>
                    <a:pt x="40253" y="73754"/>
                  </a:lnTo>
                  <a:lnTo>
                    <a:pt x="80343" y="33664"/>
                  </a:lnTo>
                  <a:lnTo>
                    <a:pt x="80343" y="24041"/>
                  </a:lnTo>
                  <a:cubicBezTo>
                    <a:pt x="74145" y="17876"/>
                    <a:pt x="70361" y="9362"/>
                    <a:pt x="70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28;p68">
              <a:extLst>
                <a:ext uri="{FF2B5EF4-FFF2-40B4-BE49-F238E27FC236}">
                  <a16:creationId xmlns:a16="http://schemas.microsoft.com/office/drawing/2014/main" id="{70F4B6A7-8A51-0FBA-3FEA-DDEED7A051D5}"/>
                </a:ext>
              </a:extLst>
            </p:cNvPr>
            <p:cNvSpPr/>
            <p:nvPr/>
          </p:nvSpPr>
          <p:spPr>
            <a:xfrm>
              <a:off x="1956375" y="3448725"/>
              <a:ext cx="2014300" cy="2008600"/>
            </a:xfrm>
            <a:custGeom>
              <a:avLst/>
              <a:gdLst/>
              <a:ahLst/>
              <a:cxnLst/>
              <a:rect l="l" t="t" r="r" b="b"/>
              <a:pathLst>
                <a:path w="80572" h="80344" extrusionOk="0">
                  <a:moveTo>
                    <a:pt x="49713" y="0"/>
                  </a:moveTo>
                  <a:lnTo>
                    <a:pt x="0" y="49713"/>
                  </a:lnTo>
                  <a:cubicBezTo>
                    <a:pt x="19768" y="69481"/>
                    <a:pt x="46288" y="80343"/>
                    <a:pt x="73754" y="80343"/>
                  </a:cubicBezTo>
                  <a:lnTo>
                    <a:pt x="80571" y="72417"/>
                  </a:lnTo>
                  <a:lnTo>
                    <a:pt x="80571" y="16800"/>
                  </a:lnTo>
                  <a:lnTo>
                    <a:pt x="73754" y="9982"/>
                  </a:lnTo>
                  <a:cubicBezTo>
                    <a:pt x="64587" y="9982"/>
                    <a:pt x="56008" y="6329"/>
                    <a:pt x="497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29;p68">
              <a:extLst>
                <a:ext uri="{FF2B5EF4-FFF2-40B4-BE49-F238E27FC236}">
                  <a16:creationId xmlns:a16="http://schemas.microsoft.com/office/drawing/2014/main" id="{9DC8A7DE-0680-0414-FF54-E22D9368C189}"/>
                </a:ext>
              </a:extLst>
            </p:cNvPr>
            <p:cNvSpPr/>
            <p:nvPr/>
          </p:nvSpPr>
          <p:spPr>
            <a:xfrm>
              <a:off x="3800200" y="3448725"/>
              <a:ext cx="1843875" cy="2008600"/>
            </a:xfrm>
            <a:custGeom>
              <a:avLst/>
              <a:gdLst/>
              <a:ahLst/>
              <a:cxnLst/>
              <a:rect l="l" t="t" r="r" b="b"/>
              <a:pathLst>
                <a:path w="73755" h="80344" extrusionOk="0">
                  <a:moveTo>
                    <a:pt x="24041" y="0"/>
                  </a:moveTo>
                  <a:cubicBezTo>
                    <a:pt x="17876" y="6198"/>
                    <a:pt x="9362" y="9982"/>
                    <a:pt x="1" y="9982"/>
                  </a:cubicBezTo>
                  <a:lnTo>
                    <a:pt x="1" y="80343"/>
                  </a:lnTo>
                  <a:cubicBezTo>
                    <a:pt x="27206" y="80343"/>
                    <a:pt x="53791" y="69676"/>
                    <a:pt x="73754" y="49713"/>
                  </a:cubicBezTo>
                  <a:lnTo>
                    <a:pt x="73754" y="40090"/>
                  </a:lnTo>
                  <a:lnTo>
                    <a:pt x="33697" y="33"/>
                  </a:lnTo>
                  <a:lnTo>
                    <a:pt x="24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30;p68">
              <a:extLst>
                <a:ext uri="{FF2B5EF4-FFF2-40B4-BE49-F238E27FC236}">
                  <a16:creationId xmlns:a16="http://schemas.microsoft.com/office/drawing/2014/main" id="{3A9DEBB3-3881-4EB0-1FC8-8ED98C4F745E}"/>
                </a:ext>
              </a:extLst>
            </p:cNvPr>
            <p:cNvSpPr/>
            <p:nvPr/>
          </p:nvSpPr>
          <p:spPr>
            <a:xfrm>
              <a:off x="4401225" y="2677275"/>
              <a:ext cx="2008600" cy="2014300"/>
            </a:xfrm>
            <a:custGeom>
              <a:avLst/>
              <a:gdLst/>
              <a:ahLst/>
              <a:cxnLst/>
              <a:rect l="l" t="t" r="r" b="b"/>
              <a:pathLst>
                <a:path w="80344" h="80572" extrusionOk="0">
                  <a:moveTo>
                    <a:pt x="14549" y="0"/>
                  </a:moveTo>
                  <a:lnTo>
                    <a:pt x="9982" y="6818"/>
                  </a:lnTo>
                  <a:cubicBezTo>
                    <a:pt x="9982" y="16114"/>
                    <a:pt x="6231" y="24628"/>
                    <a:pt x="0" y="30858"/>
                  </a:cubicBezTo>
                  <a:lnTo>
                    <a:pt x="49713" y="80571"/>
                  </a:lnTo>
                  <a:cubicBezTo>
                    <a:pt x="69350" y="60934"/>
                    <a:pt x="80343" y="34479"/>
                    <a:pt x="80343" y="6818"/>
                  </a:cubicBezTo>
                  <a:lnTo>
                    <a:pt x="74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31;p68">
              <a:extLst>
                <a:ext uri="{FF2B5EF4-FFF2-40B4-BE49-F238E27FC236}">
                  <a16:creationId xmlns:a16="http://schemas.microsoft.com/office/drawing/2014/main" id="{85670C79-BF28-8223-9509-983FE60A105A}"/>
                </a:ext>
              </a:extLst>
            </p:cNvPr>
            <p:cNvSpPr/>
            <p:nvPr/>
          </p:nvSpPr>
          <p:spPr>
            <a:xfrm>
              <a:off x="4401225" y="1004675"/>
              <a:ext cx="2008600" cy="1843050"/>
            </a:xfrm>
            <a:custGeom>
              <a:avLst/>
              <a:gdLst/>
              <a:ahLst/>
              <a:cxnLst/>
              <a:rect l="l" t="t" r="r" b="b"/>
              <a:pathLst>
                <a:path w="80344" h="73722" extrusionOk="0">
                  <a:moveTo>
                    <a:pt x="49680" y="1"/>
                  </a:moveTo>
                  <a:lnTo>
                    <a:pt x="0" y="49681"/>
                  </a:lnTo>
                  <a:cubicBezTo>
                    <a:pt x="6166" y="55846"/>
                    <a:pt x="9982" y="64360"/>
                    <a:pt x="9982" y="73722"/>
                  </a:cubicBezTo>
                  <a:lnTo>
                    <a:pt x="80343" y="73722"/>
                  </a:lnTo>
                  <a:cubicBezTo>
                    <a:pt x="80343" y="45179"/>
                    <a:pt x="68730" y="19018"/>
                    <a:pt x="49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806;p68">
            <a:extLst>
              <a:ext uri="{FF2B5EF4-FFF2-40B4-BE49-F238E27FC236}">
                <a16:creationId xmlns:a16="http://schemas.microsoft.com/office/drawing/2014/main" id="{B1B550F4-83E5-CFD6-E65D-1A411C153736}"/>
              </a:ext>
            </a:extLst>
          </p:cNvPr>
          <p:cNvGrpSpPr/>
          <p:nvPr/>
        </p:nvGrpSpPr>
        <p:grpSpPr>
          <a:xfrm>
            <a:off x="5769409" y="897684"/>
            <a:ext cx="734805" cy="838725"/>
            <a:chOff x="1440150" y="238125"/>
            <a:chExt cx="4572525" cy="5219200"/>
          </a:xfrm>
        </p:grpSpPr>
        <p:sp>
          <p:nvSpPr>
            <p:cNvPr id="42" name="Google Shape;1807;p68">
              <a:extLst>
                <a:ext uri="{FF2B5EF4-FFF2-40B4-BE49-F238E27FC236}">
                  <a16:creationId xmlns:a16="http://schemas.microsoft.com/office/drawing/2014/main" id="{567C3815-E61B-AA84-59D2-6553DE25809B}"/>
                </a:ext>
              </a:extLst>
            </p:cNvPr>
            <p:cNvSpPr/>
            <p:nvPr/>
          </p:nvSpPr>
          <p:spPr>
            <a:xfrm>
              <a:off x="2631600" y="2620125"/>
              <a:ext cx="1370875" cy="1021900"/>
            </a:xfrm>
            <a:custGeom>
              <a:avLst/>
              <a:gdLst/>
              <a:ahLst/>
              <a:cxnLst/>
              <a:rect l="l" t="t" r="r" b="b"/>
              <a:pathLst>
                <a:path w="54835" h="40876" extrusionOk="0">
                  <a:moveTo>
                    <a:pt x="46673" y="0"/>
                  </a:moveTo>
                  <a:cubicBezTo>
                    <a:pt x="41574" y="0"/>
                    <a:pt x="38512" y="4854"/>
                    <a:pt x="40057" y="9136"/>
                  </a:cubicBezTo>
                  <a:cubicBezTo>
                    <a:pt x="40840" y="11289"/>
                    <a:pt x="41036" y="13442"/>
                    <a:pt x="40677" y="15954"/>
                  </a:cubicBezTo>
                  <a:cubicBezTo>
                    <a:pt x="39764" y="22543"/>
                    <a:pt x="33794" y="27273"/>
                    <a:pt x="27173" y="27273"/>
                  </a:cubicBezTo>
                  <a:lnTo>
                    <a:pt x="6818" y="27273"/>
                  </a:lnTo>
                  <a:cubicBezTo>
                    <a:pt x="3034" y="27273"/>
                    <a:pt x="0" y="30306"/>
                    <a:pt x="0" y="34058"/>
                  </a:cubicBezTo>
                  <a:cubicBezTo>
                    <a:pt x="0" y="37842"/>
                    <a:pt x="3034" y="40875"/>
                    <a:pt x="6818" y="40875"/>
                  </a:cubicBezTo>
                  <a:lnTo>
                    <a:pt x="26194" y="40875"/>
                  </a:lnTo>
                  <a:cubicBezTo>
                    <a:pt x="39699" y="40875"/>
                    <a:pt x="51964" y="31481"/>
                    <a:pt x="54084" y="18139"/>
                  </a:cubicBezTo>
                  <a:cubicBezTo>
                    <a:pt x="54834" y="13572"/>
                    <a:pt x="54443" y="9071"/>
                    <a:pt x="53008" y="4896"/>
                  </a:cubicBezTo>
                  <a:cubicBezTo>
                    <a:pt x="52094" y="2221"/>
                    <a:pt x="49713" y="68"/>
                    <a:pt x="46875" y="3"/>
                  </a:cubicBezTo>
                  <a:cubicBezTo>
                    <a:pt x="46807" y="1"/>
                    <a:pt x="46740" y="0"/>
                    <a:pt x="46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8;p68">
              <a:extLst>
                <a:ext uri="{FF2B5EF4-FFF2-40B4-BE49-F238E27FC236}">
                  <a16:creationId xmlns:a16="http://schemas.microsoft.com/office/drawing/2014/main" id="{B65C07F4-772B-DC8C-A98A-281F619D12B2}"/>
                </a:ext>
              </a:extLst>
            </p:cNvPr>
            <p:cNvSpPr/>
            <p:nvPr/>
          </p:nvSpPr>
          <p:spPr>
            <a:xfrm>
              <a:off x="2209975" y="2352950"/>
              <a:ext cx="441225" cy="361850"/>
            </a:xfrm>
            <a:custGeom>
              <a:avLst/>
              <a:gdLst/>
              <a:ahLst/>
              <a:cxnLst/>
              <a:rect l="l" t="t" r="r" b="b"/>
              <a:pathLst>
                <a:path w="17649" h="14474" extrusionOk="0">
                  <a:moveTo>
                    <a:pt x="10089" y="1"/>
                  </a:moveTo>
                  <a:cubicBezTo>
                    <a:pt x="9451" y="1"/>
                    <a:pt x="8801" y="92"/>
                    <a:pt x="8156" y="284"/>
                  </a:cubicBezTo>
                  <a:cubicBezTo>
                    <a:pt x="7145" y="577"/>
                    <a:pt x="6133" y="969"/>
                    <a:pt x="5122" y="1393"/>
                  </a:cubicBezTo>
                  <a:cubicBezTo>
                    <a:pt x="1664" y="2828"/>
                    <a:pt x="1" y="6808"/>
                    <a:pt x="1436" y="10266"/>
                  </a:cubicBezTo>
                  <a:cubicBezTo>
                    <a:pt x="2545" y="12908"/>
                    <a:pt x="5057" y="14474"/>
                    <a:pt x="7732" y="14474"/>
                  </a:cubicBezTo>
                  <a:cubicBezTo>
                    <a:pt x="8612" y="14474"/>
                    <a:pt x="9493" y="14310"/>
                    <a:pt x="10341" y="13952"/>
                  </a:cubicBezTo>
                  <a:cubicBezTo>
                    <a:pt x="10896" y="13723"/>
                    <a:pt x="11418" y="13495"/>
                    <a:pt x="11972" y="13332"/>
                  </a:cubicBezTo>
                  <a:cubicBezTo>
                    <a:pt x="15561" y="12288"/>
                    <a:pt x="17648" y="8504"/>
                    <a:pt x="16604" y="4916"/>
                  </a:cubicBezTo>
                  <a:cubicBezTo>
                    <a:pt x="15720" y="1941"/>
                    <a:pt x="13029" y="1"/>
                    <a:pt x="100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9;p68">
              <a:extLst>
                <a:ext uri="{FF2B5EF4-FFF2-40B4-BE49-F238E27FC236}">
                  <a16:creationId xmlns:a16="http://schemas.microsoft.com/office/drawing/2014/main" id="{52E4AA2D-DBA0-40C6-A97C-7CE9AAD7624F}"/>
                </a:ext>
              </a:extLst>
            </p:cNvPr>
            <p:cNvSpPr/>
            <p:nvPr/>
          </p:nvSpPr>
          <p:spPr>
            <a:xfrm>
              <a:off x="2608750" y="4322925"/>
              <a:ext cx="3063850" cy="1134400"/>
            </a:xfrm>
            <a:custGeom>
              <a:avLst/>
              <a:gdLst/>
              <a:ahLst/>
              <a:cxnLst/>
              <a:rect l="l" t="t" r="r" b="b"/>
              <a:pathLst>
                <a:path w="122554" h="45376" extrusionOk="0">
                  <a:moveTo>
                    <a:pt x="6818" y="1"/>
                  </a:moveTo>
                  <a:cubicBezTo>
                    <a:pt x="3067" y="1"/>
                    <a:pt x="1" y="3035"/>
                    <a:pt x="1" y="6786"/>
                  </a:cubicBezTo>
                  <a:lnTo>
                    <a:pt x="1" y="24955"/>
                  </a:lnTo>
                  <a:cubicBezTo>
                    <a:pt x="1" y="36242"/>
                    <a:pt x="9135" y="45375"/>
                    <a:pt x="20421" y="45375"/>
                  </a:cubicBezTo>
                  <a:lnTo>
                    <a:pt x="102134" y="45375"/>
                  </a:lnTo>
                  <a:cubicBezTo>
                    <a:pt x="113388" y="45375"/>
                    <a:pt x="122554" y="36242"/>
                    <a:pt x="122554" y="24955"/>
                  </a:cubicBezTo>
                  <a:lnTo>
                    <a:pt x="122554" y="6786"/>
                  </a:lnTo>
                  <a:cubicBezTo>
                    <a:pt x="122554" y="3035"/>
                    <a:pt x="119488" y="1"/>
                    <a:pt x="115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10;p68">
              <a:extLst>
                <a:ext uri="{FF2B5EF4-FFF2-40B4-BE49-F238E27FC236}">
                  <a16:creationId xmlns:a16="http://schemas.microsoft.com/office/drawing/2014/main" id="{4567B25C-D975-A55A-E57D-E4681A46BCE0}"/>
                </a:ext>
              </a:extLst>
            </p:cNvPr>
            <p:cNvSpPr/>
            <p:nvPr/>
          </p:nvSpPr>
          <p:spPr>
            <a:xfrm>
              <a:off x="4140275" y="4322925"/>
              <a:ext cx="1532325" cy="1134400"/>
            </a:xfrm>
            <a:custGeom>
              <a:avLst/>
              <a:gdLst/>
              <a:ahLst/>
              <a:cxnLst/>
              <a:rect l="l" t="t" r="r" b="b"/>
              <a:pathLst>
                <a:path w="61293" h="45376" extrusionOk="0">
                  <a:moveTo>
                    <a:pt x="0" y="1"/>
                  </a:moveTo>
                  <a:lnTo>
                    <a:pt x="0" y="45375"/>
                  </a:lnTo>
                  <a:lnTo>
                    <a:pt x="40873" y="45375"/>
                  </a:lnTo>
                  <a:cubicBezTo>
                    <a:pt x="52127" y="45375"/>
                    <a:pt x="61293" y="36242"/>
                    <a:pt x="61293" y="24955"/>
                  </a:cubicBezTo>
                  <a:lnTo>
                    <a:pt x="61293" y="6786"/>
                  </a:lnTo>
                  <a:cubicBezTo>
                    <a:pt x="61293" y="3035"/>
                    <a:pt x="58227" y="1"/>
                    <a:pt x="544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1;p68">
              <a:extLst>
                <a:ext uri="{FF2B5EF4-FFF2-40B4-BE49-F238E27FC236}">
                  <a16:creationId xmlns:a16="http://schemas.microsoft.com/office/drawing/2014/main" id="{05865E28-285D-C034-4522-E2996F1B96DF}"/>
                </a:ext>
              </a:extLst>
            </p:cNvPr>
            <p:cNvSpPr/>
            <p:nvPr/>
          </p:nvSpPr>
          <p:spPr>
            <a:xfrm>
              <a:off x="1440150" y="1600000"/>
              <a:ext cx="4572525" cy="3063025"/>
            </a:xfrm>
            <a:custGeom>
              <a:avLst/>
              <a:gdLst/>
              <a:ahLst/>
              <a:cxnLst/>
              <a:rect l="l" t="t" r="r" b="b"/>
              <a:pathLst>
                <a:path w="182901" h="122521" extrusionOk="0">
                  <a:moveTo>
                    <a:pt x="176083" y="0"/>
                  </a:moveTo>
                  <a:cubicBezTo>
                    <a:pt x="172331" y="0"/>
                    <a:pt x="169298" y="3034"/>
                    <a:pt x="169298" y="6785"/>
                  </a:cubicBezTo>
                  <a:cubicBezTo>
                    <a:pt x="169298" y="25574"/>
                    <a:pt x="154032" y="40840"/>
                    <a:pt x="135243" y="40840"/>
                  </a:cubicBezTo>
                  <a:lnTo>
                    <a:pt x="97534" y="40840"/>
                  </a:lnTo>
                  <a:cubicBezTo>
                    <a:pt x="92739" y="32522"/>
                    <a:pt x="83801" y="27205"/>
                    <a:pt x="73983" y="27205"/>
                  </a:cubicBezTo>
                  <a:lnTo>
                    <a:pt x="53562" y="27205"/>
                  </a:lnTo>
                  <a:cubicBezTo>
                    <a:pt x="48115" y="27205"/>
                    <a:pt x="42798" y="28118"/>
                    <a:pt x="37677" y="29913"/>
                  </a:cubicBezTo>
                  <a:cubicBezTo>
                    <a:pt x="37122" y="30108"/>
                    <a:pt x="36633" y="30369"/>
                    <a:pt x="36143" y="30695"/>
                  </a:cubicBezTo>
                  <a:cubicBezTo>
                    <a:pt x="13244" y="39731"/>
                    <a:pt x="1" y="65273"/>
                    <a:pt x="8482" y="90357"/>
                  </a:cubicBezTo>
                  <a:cubicBezTo>
                    <a:pt x="15104" y="109929"/>
                    <a:pt x="34252" y="122520"/>
                    <a:pt x="54933" y="122520"/>
                  </a:cubicBezTo>
                  <a:lnTo>
                    <a:pt x="162480" y="122520"/>
                  </a:lnTo>
                  <a:cubicBezTo>
                    <a:pt x="173767" y="122520"/>
                    <a:pt x="182900" y="113387"/>
                    <a:pt x="182900" y="102100"/>
                  </a:cubicBezTo>
                  <a:lnTo>
                    <a:pt x="182900" y="6785"/>
                  </a:lnTo>
                  <a:cubicBezTo>
                    <a:pt x="182900" y="3034"/>
                    <a:pt x="179867" y="0"/>
                    <a:pt x="1760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2;p68">
              <a:extLst>
                <a:ext uri="{FF2B5EF4-FFF2-40B4-BE49-F238E27FC236}">
                  <a16:creationId xmlns:a16="http://schemas.microsoft.com/office/drawing/2014/main" id="{07BC3DAB-87A1-0E5F-1799-3E58EA735335}"/>
                </a:ext>
              </a:extLst>
            </p:cNvPr>
            <p:cNvSpPr/>
            <p:nvPr/>
          </p:nvSpPr>
          <p:spPr>
            <a:xfrm>
              <a:off x="4140275" y="1600000"/>
              <a:ext cx="1872400" cy="3063025"/>
            </a:xfrm>
            <a:custGeom>
              <a:avLst/>
              <a:gdLst/>
              <a:ahLst/>
              <a:cxnLst/>
              <a:rect l="l" t="t" r="r" b="b"/>
              <a:pathLst>
                <a:path w="74896" h="122521" extrusionOk="0">
                  <a:moveTo>
                    <a:pt x="68078" y="0"/>
                  </a:moveTo>
                  <a:cubicBezTo>
                    <a:pt x="64326" y="0"/>
                    <a:pt x="61293" y="3034"/>
                    <a:pt x="61293" y="6785"/>
                  </a:cubicBezTo>
                  <a:cubicBezTo>
                    <a:pt x="61293" y="25574"/>
                    <a:pt x="46027" y="40840"/>
                    <a:pt x="27238" y="40840"/>
                  </a:cubicBezTo>
                  <a:lnTo>
                    <a:pt x="0" y="40840"/>
                  </a:lnTo>
                  <a:lnTo>
                    <a:pt x="0" y="122520"/>
                  </a:lnTo>
                  <a:lnTo>
                    <a:pt x="54475" y="122520"/>
                  </a:lnTo>
                  <a:cubicBezTo>
                    <a:pt x="65762" y="122520"/>
                    <a:pt x="74895" y="113387"/>
                    <a:pt x="74895" y="102100"/>
                  </a:cubicBezTo>
                  <a:lnTo>
                    <a:pt x="74895" y="6785"/>
                  </a:lnTo>
                  <a:cubicBezTo>
                    <a:pt x="74895" y="3034"/>
                    <a:pt x="71862" y="0"/>
                    <a:pt x="68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13;p68">
              <a:extLst>
                <a:ext uri="{FF2B5EF4-FFF2-40B4-BE49-F238E27FC236}">
                  <a16:creationId xmlns:a16="http://schemas.microsoft.com/office/drawing/2014/main" id="{FAAB3079-8BDB-C35F-E063-43327C170EEC}"/>
                </a:ext>
              </a:extLst>
            </p:cNvPr>
            <p:cNvSpPr/>
            <p:nvPr/>
          </p:nvSpPr>
          <p:spPr>
            <a:xfrm>
              <a:off x="2268700" y="238125"/>
              <a:ext cx="3743975" cy="2722950"/>
            </a:xfrm>
            <a:custGeom>
              <a:avLst/>
              <a:gdLst/>
              <a:ahLst/>
              <a:cxnLst/>
              <a:rect l="l" t="t" r="r" b="b"/>
              <a:pathLst>
                <a:path w="149759" h="108918" extrusionOk="0">
                  <a:moveTo>
                    <a:pt x="47658" y="0"/>
                  </a:moveTo>
                  <a:cubicBezTo>
                    <a:pt x="21334" y="0"/>
                    <a:pt x="0" y="21333"/>
                    <a:pt x="0" y="47658"/>
                  </a:cubicBezTo>
                  <a:lnTo>
                    <a:pt x="0" y="90814"/>
                  </a:lnTo>
                  <a:cubicBezTo>
                    <a:pt x="0" y="93032"/>
                    <a:pt x="1077" y="95087"/>
                    <a:pt x="2871" y="96359"/>
                  </a:cubicBezTo>
                  <a:cubicBezTo>
                    <a:pt x="4032" y="97186"/>
                    <a:pt x="5407" y="97620"/>
                    <a:pt x="6795" y="97620"/>
                  </a:cubicBezTo>
                  <a:cubicBezTo>
                    <a:pt x="7707" y="97620"/>
                    <a:pt x="8626" y="97432"/>
                    <a:pt x="9493" y="97044"/>
                  </a:cubicBezTo>
                  <a:cubicBezTo>
                    <a:pt x="13016" y="95511"/>
                    <a:pt x="16995" y="95315"/>
                    <a:pt x="20845" y="95315"/>
                  </a:cubicBezTo>
                  <a:lnTo>
                    <a:pt x="40841" y="95315"/>
                  </a:lnTo>
                  <a:cubicBezTo>
                    <a:pt x="46582" y="95315"/>
                    <a:pt x="51736" y="98936"/>
                    <a:pt x="53660" y="104384"/>
                  </a:cubicBezTo>
                  <a:cubicBezTo>
                    <a:pt x="54639" y="107091"/>
                    <a:pt x="57183" y="108918"/>
                    <a:pt x="60086" y="108918"/>
                  </a:cubicBezTo>
                  <a:lnTo>
                    <a:pt x="102101" y="108918"/>
                  </a:lnTo>
                  <a:cubicBezTo>
                    <a:pt x="128425" y="108918"/>
                    <a:pt x="149758" y="87584"/>
                    <a:pt x="149758" y="61260"/>
                  </a:cubicBezTo>
                  <a:lnTo>
                    <a:pt x="149758" y="47658"/>
                  </a:lnTo>
                  <a:cubicBezTo>
                    <a:pt x="149758" y="21333"/>
                    <a:pt x="128425" y="0"/>
                    <a:pt x="102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14;p68">
              <a:extLst>
                <a:ext uri="{FF2B5EF4-FFF2-40B4-BE49-F238E27FC236}">
                  <a16:creationId xmlns:a16="http://schemas.microsoft.com/office/drawing/2014/main" id="{5BB5B0AF-9486-E4F1-3002-73D83B3548A2}"/>
                </a:ext>
              </a:extLst>
            </p:cNvPr>
            <p:cNvSpPr/>
            <p:nvPr/>
          </p:nvSpPr>
          <p:spPr>
            <a:xfrm>
              <a:off x="4140275" y="238125"/>
              <a:ext cx="1872400" cy="2722950"/>
            </a:xfrm>
            <a:custGeom>
              <a:avLst/>
              <a:gdLst/>
              <a:ahLst/>
              <a:cxnLst/>
              <a:rect l="l" t="t" r="r" b="b"/>
              <a:pathLst>
                <a:path w="74896" h="108918" extrusionOk="0">
                  <a:moveTo>
                    <a:pt x="0" y="0"/>
                  </a:moveTo>
                  <a:lnTo>
                    <a:pt x="0" y="108918"/>
                  </a:lnTo>
                  <a:lnTo>
                    <a:pt x="27238" y="108918"/>
                  </a:lnTo>
                  <a:cubicBezTo>
                    <a:pt x="53562" y="108918"/>
                    <a:pt x="74895" y="87584"/>
                    <a:pt x="74895" y="61260"/>
                  </a:cubicBezTo>
                  <a:lnTo>
                    <a:pt x="74895" y="47658"/>
                  </a:lnTo>
                  <a:cubicBezTo>
                    <a:pt x="74895" y="21333"/>
                    <a:pt x="53562" y="0"/>
                    <a:pt x="27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15;p68">
              <a:extLst>
                <a:ext uri="{FF2B5EF4-FFF2-40B4-BE49-F238E27FC236}">
                  <a16:creationId xmlns:a16="http://schemas.microsoft.com/office/drawing/2014/main" id="{26F9AE67-A827-F7E1-5E7E-C152B2890DAF}"/>
                </a:ext>
              </a:extLst>
            </p:cNvPr>
            <p:cNvSpPr/>
            <p:nvPr/>
          </p:nvSpPr>
          <p:spPr>
            <a:xfrm>
              <a:off x="1587750" y="2280125"/>
              <a:ext cx="2382925" cy="1361900"/>
            </a:xfrm>
            <a:custGeom>
              <a:avLst/>
              <a:gdLst/>
              <a:ahLst/>
              <a:cxnLst/>
              <a:rect l="l" t="t" r="r" b="b"/>
              <a:pathLst>
                <a:path w="95317" h="54476" extrusionOk="0">
                  <a:moveTo>
                    <a:pt x="47658" y="0"/>
                  </a:moveTo>
                  <a:cubicBezTo>
                    <a:pt x="21367" y="0"/>
                    <a:pt x="1" y="21399"/>
                    <a:pt x="1" y="47658"/>
                  </a:cubicBezTo>
                  <a:cubicBezTo>
                    <a:pt x="1" y="51442"/>
                    <a:pt x="3035" y="54475"/>
                    <a:pt x="6818" y="54475"/>
                  </a:cubicBezTo>
                  <a:lnTo>
                    <a:pt x="68079" y="54475"/>
                  </a:lnTo>
                  <a:cubicBezTo>
                    <a:pt x="83084" y="54475"/>
                    <a:pt x="95316" y="42243"/>
                    <a:pt x="95316" y="27238"/>
                  </a:cubicBezTo>
                  <a:cubicBezTo>
                    <a:pt x="95316" y="12233"/>
                    <a:pt x="83084" y="0"/>
                    <a:pt x="680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002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7"/>
          <p:cNvSpPr txBox="1">
            <a:spLocks noGrp="1"/>
          </p:cNvSpPr>
          <p:nvPr>
            <p:ph type="title"/>
          </p:nvPr>
        </p:nvSpPr>
        <p:spPr>
          <a:xfrm>
            <a:off x="813607" y="658761"/>
            <a:ext cx="7709100" cy="3333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2400" dirty="0"/>
              <a:t>Advantages</a:t>
            </a:r>
            <a:br>
              <a:rPr lang="en" dirty="0"/>
            </a:br>
            <a:endParaRPr dirty="0"/>
          </a:p>
        </p:txBody>
      </p:sp>
      <p:sp>
        <p:nvSpPr>
          <p:cNvPr id="2" name="TextBox 1">
            <a:extLst>
              <a:ext uri="{FF2B5EF4-FFF2-40B4-BE49-F238E27FC236}">
                <a16:creationId xmlns:a16="http://schemas.microsoft.com/office/drawing/2014/main" id="{40DC8F1F-12A0-7737-8B4D-78E5D35DC841}"/>
              </a:ext>
            </a:extLst>
          </p:cNvPr>
          <p:cNvSpPr txBox="1"/>
          <p:nvPr/>
        </p:nvSpPr>
        <p:spPr>
          <a:xfrm>
            <a:off x="453570" y="1682586"/>
            <a:ext cx="2329543" cy="3262432"/>
          </a:xfrm>
          <a:prstGeom prst="rect">
            <a:avLst/>
          </a:prstGeom>
          <a:ln>
            <a:noFill/>
          </a:ln>
          <a:effectLst>
            <a:glow rad="228600">
              <a:schemeClr val="tx1">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b="1" u="sng" dirty="0">
                <a:solidFill>
                  <a:schemeClr val="bg1"/>
                </a:solidFill>
                <a:effectLst/>
                <a:latin typeface="Maven Pro" panose="020B0604020202020204" charset="0"/>
              </a:rPr>
              <a:t>User-Friendly Interface</a:t>
            </a:r>
            <a:r>
              <a:rPr lang="en-US" sz="1600" b="0" i="0" dirty="0">
                <a:solidFill>
                  <a:schemeClr val="bg1"/>
                </a:solidFill>
                <a:effectLst/>
                <a:latin typeface="Maven Pro" panose="020B0604020202020204" charset="0"/>
              </a:rPr>
              <a:t>: </a:t>
            </a:r>
            <a:r>
              <a:rPr lang="en-US" sz="1600" b="0" dirty="0">
                <a:solidFill>
                  <a:schemeClr val="bg1"/>
                </a:solidFill>
                <a:effectLst/>
                <a:latin typeface="Maven Pro" panose="020B0604020202020204" charset="0"/>
              </a:rPr>
              <a:t>The web application's intuitive interface allows users to easily navigate through different sections, such as Home, About Us, Games, Contact, and Request a Game, enhancing the overall user experience.</a:t>
            </a:r>
          </a:p>
          <a:p>
            <a:endParaRPr lang="en-GB" dirty="0"/>
          </a:p>
        </p:txBody>
      </p:sp>
      <p:sp>
        <p:nvSpPr>
          <p:cNvPr id="4" name="TextBox 3">
            <a:extLst>
              <a:ext uri="{FF2B5EF4-FFF2-40B4-BE49-F238E27FC236}">
                <a16:creationId xmlns:a16="http://schemas.microsoft.com/office/drawing/2014/main" id="{85367ECF-0D33-C172-BDF4-8739B716FFC3}"/>
              </a:ext>
            </a:extLst>
          </p:cNvPr>
          <p:cNvSpPr txBox="1"/>
          <p:nvPr/>
        </p:nvSpPr>
        <p:spPr>
          <a:xfrm>
            <a:off x="6360886" y="1545027"/>
            <a:ext cx="2329543" cy="3416320"/>
          </a:xfrm>
          <a:prstGeom prst="rect">
            <a:avLst/>
          </a:prstGeom>
          <a:ln>
            <a:noFill/>
          </a:ln>
          <a:effectLst>
            <a:glow rad="228600">
              <a:schemeClr val="tx1">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800" b="1" u="sng" dirty="0">
                <a:latin typeface="Maven Pro" panose="020B0604020202020204" charset="0"/>
              </a:rPr>
              <a:t>Interactive Features</a:t>
            </a:r>
            <a:r>
              <a:rPr lang="en-US" sz="1800" dirty="0">
                <a:latin typeface="Maven Pro" panose="020B0604020202020204" charset="0"/>
              </a:rPr>
              <a:t>: The web application incorporates interactive elements like clickable buttons, dynamic images, and engaging game previews, enticing users to explore and play the games.</a:t>
            </a:r>
            <a:endParaRPr lang="en-GB" dirty="0"/>
          </a:p>
        </p:txBody>
      </p:sp>
      <p:sp>
        <p:nvSpPr>
          <p:cNvPr id="5" name="TextBox 4">
            <a:extLst>
              <a:ext uri="{FF2B5EF4-FFF2-40B4-BE49-F238E27FC236}">
                <a16:creationId xmlns:a16="http://schemas.microsoft.com/office/drawing/2014/main" id="{2F9258BE-C188-2851-EA1A-A4C1D589366C}"/>
              </a:ext>
            </a:extLst>
          </p:cNvPr>
          <p:cNvSpPr txBox="1"/>
          <p:nvPr/>
        </p:nvSpPr>
        <p:spPr>
          <a:xfrm>
            <a:off x="3407228" y="1175695"/>
            <a:ext cx="2329543" cy="3785652"/>
          </a:xfrm>
          <a:prstGeom prst="rect">
            <a:avLst/>
          </a:prstGeom>
          <a:ln>
            <a:noFill/>
          </a:ln>
          <a:effectLst>
            <a:glow rad="228600">
              <a:schemeClr val="tx1">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b="1" u="sng" dirty="0">
                <a:latin typeface="Maven Pro" panose="020B0604020202020204" charset="0"/>
              </a:rPr>
              <a:t>Diverse Game Collection</a:t>
            </a:r>
            <a:r>
              <a:rPr lang="en-US" sz="1600" dirty="0">
                <a:latin typeface="Maven Pro" panose="020B0604020202020204" charset="0"/>
              </a:rPr>
              <a:t>: The Games section provides a wide range of entertaining games, including Candy Crush, Blackjack, Dino, Flappy Bird, Dash (racing), Snake, Space Invaders, and Whack-a-mole, catering to various gaming preferences and ensuring there's something for everyone.</a:t>
            </a:r>
            <a:endParaRPr lang="en-GB" sz="1600" dirty="0"/>
          </a:p>
        </p:txBody>
      </p:sp>
    </p:spTree>
    <p:extLst>
      <p:ext uri="{BB962C8B-B14F-4D97-AF65-F5344CB8AC3E}">
        <p14:creationId xmlns:p14="http://schemas.microsoft.com/office/powerpoint/2010/main" val="766303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7"/>
          <p:cNvSpPr txBox="1">
            <a:spLocks noGrp="1"/>
          </p:cNvSpPr>
          <p:nvPr>
            <p:ph type="title"/>
          </p:nvPr>
        </p:nvSpPr>
        <p:spPr>
          <a:xfrm>
            <a:off x="717450" y="658761"/>
            <a:ext cx="7709100" cy="333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400" dirty="0"/>
              <a:t>Disadventages</a:t>
            </a:r>
            <a:br>
              <a:rPr lang="en" dirty="0"/>
            </a:br>
            <a:endParaRPr dirty="0"/>
          </a:p>
        </p:txBody>
      </p:sp>
      <p:sp>
        <p:nvSpPr>
          <p:cNvPr id="2" name="TextBox 1">
            <a:extLst>
              <a:ext uri="{FF2B5EF4-FFF2-40B4-BE49-F238E27FC236}">
                <a16:creationId xmlns:a16="http://schemas.microsoft.com/office/drawing/2014/main" id="{40DC8F1F-12A0-7737-8B4D-78E5D35DC841}"/>
              </a:ext>
            </a:extLst>
          </p:cNvPr>
          <p:cNvSpPr txBox="1"/>
          <p:nvPr/>
        </p:nvSpPr>
        <p:spPr>
          <a:xfrm>
            <a:off x="1378857" y="1143782"/>
            <a:ext cx="2329543" cy="3785652"/>
          </a:xfrm>
          <a:prstGeom prst="rect">
            <a:avLst/>
          </a:prstGeom>
          <a:ln>
            <a:noFill/>
          </a:ln>
          <a:effectLst>
            <a:glow rad="228600">
              <a:schemeClr val="tx1">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b="1" i="0" u="sng" dirty="0">
                <a:solidFill>
                  <a:schemeClr val="bg1"/>
                </a:solidFill>
                <a:effectLst/>
                <a:latin typeface="Maven Pro" panose="020B0604020202020204" charset="0"/>
              </a:rPr>
              <a:t>Limited Content</a:t>
            </a:r>
            <a:r>
              <a:rPr lang="en-US" sz="1600" b="0" i="0" dirty="0">
                <a:solidFill>
                  <a:schemeClr val="bg1"/>
                </a:solidFill>
                <a:effectLst/>
                <a:latin typeface="Maven Pro" panose="020B0604020202020204" charset="0"/>
              </a:rPr>
              <a:t>: While the web application offers a diverse collection of games, the overall content might be limited compared to more extensive gaming platforms. However, this can be mitigated by regularly updating and adding new games to keep users engaged</a:t>
            </a:r>
            <a:r>
              <a:rPr lang="en-US" sz="1600" b="0" i="0" dirty="0">
                <a:solidFill>
                  <a:srgbClr val="D1D5DB"/>
                </a:solidFill>
                <a:effectLst/>
                <a:latin typeface="Maven Pro" panose="020B0604020202020204" charset="0"/>
              </a:rPr>
              <a:t>.</a:t>
            </a:r>
          </a:p>
          <a:p>
            <a:endParaRPr lang="en-GB" sz="1600" dirty="0">
              <a:latin typeface="Maven Pro" panose="020B0604020202020204" charset="0"/>
            </a:endParaRPr>
          </a:p>
        </p:txBody>
      </p:sp>
      <p:sp>
        <p:nvSpPr>
          <p:cNvPr id="4" name="TextBox 3">
            <a:extLst>
              <a:ext uri="{FF2B5EF4-FFF2-40B4-BE49-F238E27FC236}">
                <a16:creationId xmlns:a16="http://schemas.microsoft.com/office/drawing/2014/main" id="{85367ECF-0D33-C172-BDF4-8739B716FFC3}"/>
              </a:ext>
            </a:extLst>
          </p:cNvPr>
          <p:cNvSpPr txBox="1"/>
          <p:nvPr/>
        </p:nvSpPr>
        <p:spPr>
          <a:xfrm>
            <a:off x="5070929" y="1143782"/>
            <a:ext cx="2329543" cy="3785652"/>
          </a:xfrm>
          <a:prstGeom prst="rect">
            <a:avLst/>
          </a:prstGeom>
          <a:ln>
            <a:noFill/>
          </a:ln>
          <a:effectLst>
            <a:glow rad="228600">
              <a:schemeClr val="tx1">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l"/>
            <a:r>
              <a:rPr lang="en-US" sz="1600" b="1" i="0" u="sng" dirty="0">
                <a:solidFill>
                  <a:schemeClr val="bg1"/>
                </a:solidFill>
                <a:effectLst/>
                <a:latin typeface="Maven Pro" panose="020B0604020202020204" charset="0"/>
              </a:rPr>
              <a:t>Lack of Community Features</a:t>
            </a:r>
            <a:r>
              <a:rPr lang="en-US" sz="1600" b="0" i="0" dirty="0">
                <a:solidFill>
                  <a:schemeClr val="bg1"/>
                </a:solidFill>
                <a:effectLst/>
                <a:latin typeface="Maven Pro" panose="020B0604020202020204" charset="0"/>
              </a:rPr>
              <a:t>: The current version of the web application does not include features for user interaction, such as leaderboards, multiplayer options, or social sharing. Incorporating these elements could enhance user engagement and foster a sense of community.</a:t>
            </a:r>
            <a:endParaRPr lang="en-US" b="0" i="0" dirty="0">
              <a:solidFill>
                <a:srgbClr val="D1D5DB"/>
              </a:solidFill>
              <a:effectLst/>
              <a:latin typeface="Maven Pro" panose="020B0604020202020204" charset="0"/>
            </a:endParaRPr>
          </a:p>
        </p:txBody>
      </p:sp>
    </p:spTree>
    <p:extLst>
      <p:ext uri="{BB962C8B-B14F-4D97-AF65-F5344CB8AC3E}">
        <p14:creationId xmlns:p14="http://schemas.microsoft.com/office/powerpoint/2010/main" val="104632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0"/>
        <p:cNvGrpSpPr/>
        <p:nvPr/>
      </p:nvGrpSpPr>
      <p:grpSpPr>
        <a:xfrm>
          <a:off x="0" y="0"/>
          <a:ext cx="0" cy="0"/>
          <a:chOff x="0" y="0"/>
          <a:chExt cx="0" cy="0"/>
        </a:xfrm>
      </p:grpSpPr>
      <p:sp>
        <p:nvSpPr>
          <p:cNvPr id="1481" name="Google Shape;1481;p58"/>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tx1"/>
                </a:solidFill>
              </a:rPr>
              <a:t>WHERE GAMING MEETS THE POWER OF PHYSICS ALGORITHMS</a:t>
            </a:r>
          </a:p>
        </p:txBody>
      </p:sp>
      <p:sp>
        <p:nvSpPr>
          <p:cNvPr id="1482" name="Google Shape;1482;p58"/>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68"/>
          <p:cNvSpPr txBox="1">
            <a:spLocks noGrp="1"/>
          </p:cNvSpPr>
          <p:nvPr>
            <p:ph type="title"/>
          </p:nvPr>
        </p:nvSpPr>
        <p:spPr>
          <a:xfrm>
            <a:off x="717425" y="4002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CANDY CRUSH</a:t>
            </a:r>
            <a:endParaRPr dirty="0"/>
          </a:p>
        </p:txBody>
      </p:sp>
      <p:sp>
        <p:nvSpPr>
          <p:cNvPr id="2" name="TextBox 1">
            <a:extLst>
              <a:ext uri="{FF2B5EF4-FFF2-40B4-BE49-F238E27FC236}">
                <a16:creationId xmlns:a16="http://schemas.microsoft.com/office/drawing/2014/main" id="{54D3FC68-BA92-598B-FCAB-C745FD13071A}"/>
              </a:ext>
            </a:extLst>
          </p:cNvPr>
          <p:cNvSpPr txBox="1"/>
          <p:nvPr/>
        </p:nvSpPr>
        <p:spPr>
          <a:xfrm>
            <a:off x="317500" y="925145"/>
            <a:ext cx="8826500" cy="3293209"/>
          </a:xfrm>
          <a:prstGeom prst="rect">
            <a:avLst/>
          </a:prstGeom>
          <a:noFill/>
        </p:spPr>
        <p:txBody>
          <a:bodyPr wrap="square" rtlCol="0">
            <a:spAutoFit/>
          </a:bodyPr>
          <a:lstStyle/>
          <a:p>
            <a:r>
              <a:rPr lang="en-US" sz="1600" b="1" u="sng" dirty="0">
                <a:solidFill>
                  <a:schemeClr val="bg1"/>
                </a:solidFill>
                <a:latin typeface="Maven Pro" panose="020B0604020202020204" charset="0"/>
              </a:rPr>
              <a:t>1. Drag and Drop</a:t>
            </a:r>
            <a:r>
              <a:rPr lang="en-US" sz="1600" dirty="0">
                <a:solidFill>
                  <a:schemeClr val="bg1"/>
                </a:solidFill>
                <a:latin typeface="Maven Pro" panose="020B0604020202020204" charset="0"/>
              </a:rPr>
              <a:t>: Players can click and drag candies to swap their positions, utilizing basic physics principles like position and motion.</a:t>
            </a:r>
          </a:p>
          <a:p>
            <a:endParaRPr lang="en-US" sz="1600" dirty="0">
              <a:solidFill>
                <a:schemeClr val="bg1"/>
              </a:solidFill>
              <a:latin typeface="Maven Pro" panose="020B0604020202020204" charset="0"/>
            </a:endParaRPr>
          </a:p>
          <a:p>
            <a:r>
              <a:rPr lang="en-US" sz="1600" b="1" u="sng" dirty="0">
                <a:solidFill>
                  <a:schemeClr val="bg1"/>
                </a:solidFill>
                <a:latin typeface="Maven Pro" panose="020B0604020202020204" charset="0"/>
              </a:rPr>
              <a:t>2. Gravity and Sliding</a:t>
            </a:r>
            <a:r>
              <a:rPr lang="en-US" sz="1600" dirty="0">
                <a:solidFill>
                  <a:schemeClr val="bg1"/>
                </a:solidFill>
                <a:latin typeface="Maven Pro" panose="020B0604020202020204" charset="0"/>
              </a:rPr>
              <a:t>: Candies slide down when there are empty spaces below them, mimicking the effect of gravity. This algorithm adds movement and realism to the game.</a:t>
            </a:r>
          </a:p>
          <a:p>
            <a:endParaRPr lang="en-US" sz="1600" b="1" u="sng" dirty="0">
              <a:solidFill>
                <a:schemeClr val="bg1"/>
              </a:solidFill>
              <a:latin typeface="Maven Pro" panose="020B0604020202020204" charset="0"/>
            </a:endParaRPr>
          </a:p>
          <a:p>
            <a:r>
              <a:rPr lang="en-US" sz="1600" b="1" u="sng" dirty="0">
                <a:solidFill>
                  <a:schemeClr val="bg1"/>
                </a:solidFill>
                <a:latin typeface="Maven Pro" panose="020B0604020202020204" charset="0"/>
              </a:rPr>
              <a:t>3. Matching Algorithm</a:t>
            </a:r>
            <a:r>
              <a:rPr lang="en-US" sz="1600" dirty="0">
                <a:solidFill>
                  <a:schemeClr val="bg1"/>
                </a:solidFill>
                <a:latin typeface="Maven Pro" panose="020B0604020202020204" charset="0"/>
              </a:rPr>
              <a:t>:</a:t>
            </a:r>
            <a:r>
              <a:rPr lang="en-US" sz="1600" b="1" u="sng" dirty="0">
                <a:solidFill>
                  <a:schemeClr val="bg1"/>
                </a:solidFill>
                <a:latin typeface="Maven Pro" panose="020B0604020202020204" charset="0"/>
              </a:rPr>
              <a:t> </a:t>
            </a:r>
            <a:r>
              <a:rPr lang="en-US" sz="1600" dirty="0">
                <a:solidFill>
                  <a:schemeClr val="bg1"/>
                </a:solidFill>
                <a:latin typeface="Maven Pro" panose="020B0604020202020204" charset="0"/>
              </a:rPr>
              <a:t>When three or more candies of the same color align either horizontally or vertically, they are removed from the board. While not complex physics algorithms, this process simulates the collapse and removal of objects based on their arrangement.</a:t>
            </a:r>
          </a:p>
          <a:p>
            <a:endParaRPr lang="en-US" sz="1600" dirty="0">
              <a:solidFill>
                <a:schemeClr val="bg1"/>
              </a:solidFill>
              <a:latin typeface="Maven Pro" panose="020B0604020202020204" charset="0"/>
            </a:endParaRPr>
          </a:p>
          <a:p>
            <a:r>
              <a:rPr lang="en-US" sz="1600" dirty="0">
                <a:solidFill>
                  <a:schemeClr val="bg1"/>
                </a:solidFill>
                <a:latin typeface="Maven Pro" panose="020B0604020202020204" charset="0"/>
              </a:rPr>
              <a:t>These physics-inspired algorithms in the code bring an element of realism and interactivity to the game, enhancing the overall gameplay experience.</a:t>
            </a:r>
            <a:endParaRPr lang="en-GB" sz="1600" dirty="0">
              <a:solidFill>
                <a:schemeClr val="bg1"/>
              </a:solidFill>
              <a:latin typeface="Maven Pro" panose="020B060402020202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045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23" name="Google Shape;1023;p3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Programming languages:</a:t>
            </a:r>
            <a:endParaRPr dirty="0"/>
          </a:p>
        </p:txBody>
      </p:sp>
      <p:pic>
        <p:nvPicPr>
          <p:cNvPr id="17" name="Picture 4" descr="Lenguaje diseño web">
            <a:extLst>
              <a:ext uri="{FF2B5EF4-FFF2-40B4-BE49-F238E27FC236}">
                <a16:creationId xmlns:a16="http://schemas.microsoft.com/office/drawing/2014/main" id="{3473882F-51BF-268C-A362-4C518DD62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291" y="1457426"/>
            <a:ext cx="5153368" cy="3263800"/>
          </a:xfrm>
          <a:prstGeom prst="rect">
            <a:avLst/>
          </a:prstGeom>
          <a:noFill/>
          <a:extLst>
            <a:ext uri="{909E8E84-426E-40DD-AFC4-6F175D3DCCD1}">
              <a14:hiddenFill xmlns:a14="http://schemas.microsoft.com/office/drawing/2010/main">
                <a:solidFill>
                  <a:srgbClr val="FFFFFF"/>
                </a:solidFill>
              </a14:hiddenFill>
            </a:ext>
          </a:extLst>
        </p:spPr>
      </p:pic>
      <p:sp>
        <p:nvSpPr>
          <p:cNvPr id="6" name="CasetăText 5">
            <a:hlinkClick r:id="rId4" action="ppaction://hlinksldjump"/>
            <a:extLst>
              <a:ext uri="{FF2B5EF4-FFF2-40B4-BE49-F238E27FC236}">
                <a16:creationId xmlns:a16="http://schemas.microsoft.com/office/drawing/2014/main" id="{9D05919F-F6A4-2D93-26C5-6291039A3141}"/>
              </a:ext>
            </a:extLst>
          </p:cNvPr>
          <p:cNvSpPr txBox="1"/>
          <p:nvPr/>
        </p:nvSpPr>
        <p:spPr>
          <a:xfrm>
            <a:off x="8207298" y="82137"/>
            <a:ext cx="1011044" cy="338554"/>
          </a:xfrm>
          <a:prstGeom prst="rect">
            <a:avLst/>
          </a:prstGeom>
          <a:noFill/>
        </p:spPr>
        <p:txBody>
          <a:bodyPr wrap="square" rtlCol="0">
            <a:spAutoFit/>
          </a:bodyPr>
          <a:lstStyle/>
          <a:p>
            <a:r>
              <a:rPr lang="en-US" sz="800" dirty="0">
                <a:solidFill>
                  <a:schemeClr val="bg1"/>
                </a:solidFill>
                <a:latin typeface="Press Start 2P" panose="020B0604020202020204" charset="0"/>
              </a:rPr>
              <a:t>Back to Contents</a:t>
            </a:r>
            <a:endParaRPr lang="ro-RO" sz="800" dirty="0">
              <a:solidFill>
                <a:schemeClr val="bg1"/>
              </a:solidFill>
              <a:latin typeface="Press Start 2P"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012" scaled="0"/>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3FBAEF-F27F-3589-D406-DEA054EE7476}"/>
              </a:ext>
            </a:extLst>
          </p:cNvPr>
          <p:cNvSpPr txBox="1"/>
          <p:nvPr/>
        </p:nvSpPr>
        <p:spPr>
          <a:xfrm>
            <a:off x="469900" y="217259"/>
            <a:ext cx="3365500" cy="5339923"/>
          </a:xfrm>
          <a:prstGeom prst="rect">
            <a:avLst/>
          </a:prstGeom>
          <a:noFill/>
        </p:spPr>
        <p:txBody>
          <a:bodyPr wrap="square">
            <a:spAutoFit/>
          </a:bodyPr>
          <a:lstStyle/>
          <a:p>
            <a:r>
              <a:rPr lang="en-GB" sz="1100" dirty="0">
                <a:solidFill>
                  <a:schemeClr val="bg1"/>
                </a:solidFill>
                <a:latin typeface="Press Start 2P" panose="020B0604020202020204" charset="0"/>
              </a:rPr>
              <a:t>// Drag and Drop</a:t>
            </a:r>
          </a:p>
          <a:p>
            <a:r>
              <a:rPr lang="en-GB" sz="1100" dirty="0">
                <a:solidFill>
                  <a:schemeClr val="bg1"/>
                </a:solidFill>
                <a:latin typeface="Press Start 2P" panose="020B0604020202020204" charset="0"/>
              </a:rPr>
              <a:t>function </a:t>
            </a:r>
            <a:r>
              <a:rPr lang="en-GB" sz="1100" dirty="0" err="1">
                <a:solidFill>
                  <a:schemeClr val="bg1"/>
                </a:solidFill>
                <a:latin typeface="Press Start 2P" panose="020B0604020202020204" charset="0"/>
              </a:rPr>
              <a:t>dragStart</a:t>
            </a:r>
            <a:r>
              <a:rPr lang="en-GB" sz="1100" dirty="0">
                <a:solidFill>
                  <a:schemeClr val="bg1"/>
                </a:solidFill>
                <a:latin typeface="Press Start 2P" panose="020B0604020202020204" charset="0"/>
              </a:rPr>
              <a:t>() {</a:t>
            </a:r>
          </a:p>
          <a:p>
            <a:r>
              <a:rPr lang="en-GB" sz="1100" dirty="0">
                <a:solidFill>
                  <a:schemeClr val="bg1"/>
                </a:solidFill>
                <a:latin typeface="Press Start 2P" panose="020B0604020202020204" charset="0"/>
              </a:rPr>
              <a:t>    // Code for initializing drag process...</a:t>
            </a:r>
          </a:p>
          <a:p>
            <a:r>
              <a:rPr lang="en-GB" sz="1100" dirty="0">
                <a:solidFill>
                  <a:schemeClr val="bg1"/>
                </a:solidFill>
                <a:latin typeface="Press Start 2P" panose="020B0604020202020204" charset="0"/>
              </a:rPr>
              <a:t>}</a:t>
            </a:r>
          </a:p>
          <a:p>
            <a:endParaRPr lang="en-GB" sz="1100" dirty="0">
              <a:solidFill>
                <a:schemeClr val="bg1"/>
              </a:solidFill>
              <a:latin typeface="Press Start 2P" panose="020B0604020202020204" charset="0"/>
            </a:endParaRPr>
          </a:p>
          <a:p>
            <a:r>
              <a:rPr lang="en-GB" sz="1100" dirty="0">
                <a:solidFill>
                  <a:schemeClr val="bg1"/>
                </a:solidFill>
                <a:latin typeface="Press Start 2P" panose="020B0604020202020204" charset="0"/>
              </a:rPr>
              <a:t>function </a:t>
            </a:r>
            <a:r>
              <a:rPr lang="en-GB" sz="1100" dirty="0" err="1">
                <a:solidFill>
                  <a:schemeClr val="bg1"/>
                </a:solidFill>
                <a:latin typeface="Press Start 2P" panose="020B0604020202020204" charset="0"/>
              </a:rPr>
              <a:t>dragDrop</a:t>
            </a:r>
            <a:r>
              <a:rPr lang="en-GB" sz="1100" dirty="0">
                <a:solidFill>
                  <a:schemeClr val="bg1"/>
                </a:solidFill>
                <a:latin typeface="Press Start 2P" panose="020B0604020202020204" charset="0"/>
              </a:rPr>
              <a:t>() {</a:t>
            </a:r>
          </a:p>
          <a:p>
            <a:r>
              <a:rPr lang="en-GB" sz="1100" dirty="0">
                <a:solidFill>
                  <a:schemeClr val="bg1"/>
                </a:solidFill>
                <a:latin typeface="Press Start 2P" panose="020B0604020202020204" charset="0"/>
              </a:rPr>
              <a:t>    // Code for handling dropped candies...</a:t>
            </a:r>
          </a:p>
          <a:p>
            <a:r>
              <a:rPr lang="en-GB" sz="1100" dirty="0">
                <a:solidFill>
                  <a:schemeClr val="bg1"/>
                </a:solidFill>
                <a:latin typeface="Press Start 2P" panose="020B0604020202020204" charset="0"/>
              </a:rPr>
              <a:t>}</a:t>
            </a:r>
          </a:p>
          <a:p>
            <a:endParaRPr lang="en-GB" sz="1100" dirty="0">
              <a:solidFill>
                <a:schemeClr val="bg1"/>
              </a:solidFill>
              <a:latin typeface="Press Start 2P" panose="020B0604020202020204" charset="0"/>
            </a:endParaRPr>
          </a:p>
          <a:p>
            <a:r>
              <a:rPr lang="en-GB" sz="1100" dirty="0">
                <a:solidFill>
                  <a:schemeClr val="bg1"/>
                </a:solidFill>
                <a:latin typeface="Press Start 2P" panose="020B0604020202020204" charset="0"/>
              </a:rPr>
              <a:t>function </a:t>
            </a:r>
            <a:r>
              <a:rPr lang="en-GB" sz="1100" dirty="0" err="1">
                <a:solidFill>
                  <a:schemeClr val="bg1"/>
                </a:solidFill>
                <a:latin typeface="Press Start 2P" panose="020B0604020202020204" charset="0"/>
              </a:rPr>
              <a:t>dragEnd</a:t>
            </a:r>
            <a:r>
              <a:rPr lang="en-GB" sz="1100" dirty="0">
                <a:solidFill>
                  <a:schemeClr val="bg1"/>
                </a:solidFill>
                <a:latin typeface="Press Start 2P" panose="020B0604020202020204" charset="0"/>
              </a:rPr>
              <a:t>() {</a:t>
            </a:r>
          </a:p>
          <a:p>
            <a:r>
              <a:rPr lang="en-GB" sz="1100" dirty="0">
                <a:solidFill>
                  <a:schemeClr val="bg1"/>
                </a:solidFill>
                <a:latin typeface="Press Start 2P" panose="020B0604020202020204" charset="0"/>
              </a:rPr>
              <a:t>    // Code for swapping candies if valid move...</a:t>
            </a:r>
          </a:p>
          <a:p>
            <a:r>
              <a:rPr lang="en-GB" sz="1100" dirty="0">
                <a:solidFill>
                  <a:schemeClr val="bg1"/>
                </a:solidFill>
                <a:latin typeface="Press Start 2P" panose="020B0604020202020204" charset="0"/>
              </a:rPr>
              <a:t>}</a:t>
            </a:r>
          </a:p>
          <a:p>
            <a:endParaRPr lang="en-GB" sz="1100" dirty="0">
              <a:solidFill>
                <a:schemeClr val="bg1"/>
              </a:solidFill>
              <a:latin typeface="Press Start 2P" panose="020B0604020202020204" charset="0"/>
            </a:endParaRPr>
          </a:p>
          <a:p>
            <a:r>
              <a:rPr lang="en-GB" sz="1100" dirty="0">
                <a:solidFill>
                  <a:schemeClr val="bg1"/>
                </a:solidFill>
                <a:latin typeface="Press Start 2P" panose="020B0604020202020204" charset="0"/>
              </a:rPr>
              <a:t>// Gravity and Sliding</a:t>
            </a:r>
          </a:p>
          <a:p>
            <a:r>
              <a:rPr lang="en-GB" sz="1100" dirty="0">
                <a:solidFill>
                  <a:schemeClr val="bg1"/>
                </a:solidFill>
                <a:latin typeface="Press Start 2P" panose="020B0604020202020204" charset="0"/>
              </a:rPr>
              <a:t>function </a:t>
            </a:r>
            <a:r>
              <a:rPr lang="en-GB" sz="1100" dirty="0" err="1">
                <a:solidFill>
                  <a:schemeClr val="bg1"/>
                </a:solidFill>
                <a:latin typeface="Press Start 2P" panose="020B0604020202020204" charset="0"/>
              </a:rPr>
              <a:t>slideCandy</a:t>
            </a:r>
            <a:r>
              <a:rPr lang="en-GB" sz="1100" dirty="0">
                <a:solidFill>
                  <a:schemeClr val="bg1"/>
                </a:solidFill>
                <a:latin typeface="Press Start 2P" panose="020B0604020202020204" charset="0"/>
              </a:rPr>
              <a:t>() {</a:t>
            </a:r>
          </a:p>
          <a:p>
            <a:r>
              <a:rPr lang="en-GB" sz="1100" dirty="0">
                <a:solidFill>
                  <a:schemeClr val="bg1"/>
                </a:solidFill>
                <a:latin typeface="Press Start 2P" panose="020B0604020202020204" charset="0"/>
              </a:rPr>
              <a:t>    // Code for sliding candies down...</a:t>
            </a:r>
          </a:p>
          <a:p>
            <a:r>
              <a:rPr lang="en-GB" sz="1100" dirty="0">
                <a:solidFill>
                  <a:schemeClr val="bg1"/>
                </a:solidFill>
                <a:latin typeface="Press Start 2P" panose="020B0604020202020204" charset="0"/>
              </a:rPr>
              <a:t>}</a:t>
            </a:r>
          </a:p>
          <a:p>
            <a:endParaRPr lang="en-GB" sz="1100" dirty="0">
              <a:solidFill>
                <a:schemeClr val="bg1"/>
              </a:solidFill>
              <a:latin typeface="Press Start 2P" panose="020B0604020202020204" charset="0"/>
            </a:endParaRPr>
          </a:p>
          <a:p>
            <a:endParaRPr lang="en-GB" sz="1100" dirty="0">
              <a:solidFill>
                <a:schemeClr val="bg1"/>
              </a:solidFill>
              <a:latin typeface="Press Start 2P" panose="020B0604020202020204" charset="0"/>
            </a:endParaRPr>
          </a:p>
          <a:p>
            <a:endParaRPr lang="en-GB" sz="1100" dirty="0">
              <a:solidFill>
                <a:schemeClr val="bg1"/>
              </a:solidFill>
              <a:latin typeface="Press Start 2P" panose="020B0604020202020204" charset="0"/>
            </a:endParaRPr>
          </a:p>
          <a:p>
            <a:endParaRPr lang="en-GB" sz="1100" dirty="0">
              <a:solidFill>
                <a:schemeClr val="bg1"/>
              </a:solidFill>
              <a:latin typeface="Press Start 2P" panose="020B0604020202020204" charset="0"/>
            </a:endParaRPr>
          </a:p>
          <a:p>
            <a:endParaRPr lang="en-GB" sz="1100" dirty="0">
              <a:solidFill>
                <a:schemeClr val="bg1"/>
              </a:solidFill>
              <a:latin typeface="Press Start 2P" panose="020B0604020202020204" charset="0"/>
            </a:endParaRPr>
          </a:p>
        </p:txBody>
      </p:sp>
      <p:sp>
        <p:nvSpPr>
          <p:cNvPr id="6" name="TextBox 5">
            <a:extLst>
              <a:ext uri="{FF2B5EF4-FFF2-40B4-BE49-F238E27FC236}">
                <a16:creationId xmlns:a16="http://schemas.microsoft.com/office/drawing/2014/main" id="{78EDE120-78A5-670A-ED91-88A601FEB7BF}"/>
              </a:ext>
            </a:extLst>
          </p:cNvPr>
          <p:cNvSpPr txBox="1"/>
          <p:nvPr/>
        </p:nvSpPr>
        <p:spPr>
          <a:xfrm>
            <a:off x="4813300" y="217259"/>
            <a:ext cx="3975100" cy="4708981"/>
          </a:xfrm>
          <a:prstGeom prst="rect">
            <a:avLst/>
          </a:prstGeom>
          <a:noFill/>
        </p:spPr>
        <p:txBody>
          <a:bodyPr wrap="square" rtlCol="0">
            <a:spAutoFit/>
          </a:bodyPr>
          <a:lstStyle/>
          <a:p>
            <a:r>
              <a:rPr lang="en-GB" sz="1200" dirty="0">
                <a:solidFill>
                  <a:schemeClr val="bg1"/>
                </a:solidFill>
                <a:latin typeface="Press Start 2P" panose="020B0604020202020204" charset="0"/>
              </a:rPr>
              <a:t>// Matching Algorithm</a:t>
            </a:r>
          </a:p>
          <a:p>
            <a:r>
              <a:rPr lang="en-GB" sz="1200" dirty="0">
                <a:solidFill>
                  <a:schemeClr val="bg1"/>
                </a:solidFill>
                <a:latin typeface="Press Start 2P" panose="020B0604020202020204" charset="0"/>
              </a:rPr>
              <a:t>function </a:t>
            </a:r>
            <a:r>
              <a:rPr lang="en-GB" sz="1200" dirty="0" err="1">
                <a:solidFill>
                  <a:schemeClr val="bg1"/>
                </a:solidFill>
                <a:latin typeface="Press Start 2P" panose="020B0604020202020204" charset="0"/>
              </a:rPr>
              <a:t>crushThree</a:t>
            </a:r>
            <a:r>
              <a:rPr lang="en-GB" sz="1200" dirty="0">
                <a:solidFill>
                  <a:schemeClr val="bg1"/>
                </a:solidFill>
                <a:latin typeface="Press Start 2P" panose="020B0604020202020204" charset="0"/>
              </a:rPr>
              <a:t>() {</a:t>
            </a:r>
          </a:p>
          <a:p>
            <a:r>
              <a:rPr lang="en-GB" sz="1200" dirty="0">
                <a:solidFill>
                  <a:schemeClr val="bg1"/>
                </a:solidFill>
                <a:latin typeface="Press Start 2P" panose="020B0604020202020204" charset="0"/>
              </a:rPr>
              <a:t>    // Code for checking and removing matching candies...</a:t>
            </a:r>
          </a:p>
          <a:p>
            <a:r>
              <a:rPr lang="en-GB" sz="1200" dirty="0">
                <a:solidFill>
                  <a:schemeClr val="bg1"/>
                </a:solidFill>
                <a:latin typeface="Press Start 2P" panose="020B0604020202020204" charset="0"/>
              </a:rPr>
              <a:t>}</a:t>
            </a:r>
          </a:p>
          <a:p>
            <a:endParaRPr lang="en-GB" sz="1200" dirty="0">
              <a:solidFill>
                <a:schemeClr val="bg1"/>
              </a:solidFill>
              <a:latin typeface="Press Start 2P" panose="020B0604020202020204" charset="0"/>
            </a:endParaRPr>
          </a:p>
          <a:p>
            <a:r>
              <a:rPr lang="en-GB" sz="1200" dirty="0">
                <a:solidFill>
                  <a:schemeClr val="bg1"/>
                </a:solidFill>
                <a:latin typeface="Press Start 2P" panose="020B0604020202020204" charset="0"/>
              </a:rPr>
              <a:t>// Main game loop</a:t>
            </a:r>
          </a:p>
          <a:p>
            <a:r>
              <a:rPr lang="en-GB" sz="1200" dirty="0" err="1">
                <a:solidFill>
                  <a:schemeClr val="bg1"/>
                </a:solidFill>
                <a:latin typeface="Press Start 2P" panose="020B0604020202020204" charset="0"/>
              </a:rPr>
              <a:t>window.onload</a:t>
            </a:r>
            <a:r>
              <a:rPr lang="en-GB" sz="1200" dirty="0">
                <a:solidFill>
                  <a:schemeClr val="bg1"/>
                </a:solidFill>
                <a:latin typeface="Press Start 2P" panose="020B0604020202020204" charset="0"/>
              </a:rPr>
              <a:t> = function() {</a:t>
            </a:r>
          </a:p>
          <a:p>
            <a:r>
              <a:rPr lang="en-GB" sz="1200" dirty="0">
                <a:solidFill>
                  <a:schemeClr val="bg1"/>
                </a:solidFill>
                <a:latin typeface="Press Start 2P" panose="020B0604020202020204" charset="0"/>
              </a:rPr>
              <a:t>    // Game initialization...</a:t>
            </a:r>
          </a:p>
          <a:p>
            <a:endParaRPr lang="en-GB" sz="1200" dirty="0">
              <a:solidFill>
                <a:schemeClr val="bg1"/>
              </a:solidFill>
              <a:latin typeface="Press Start 2P" panose="020B0604020202020204" charset="0"/>
            </a:endParaRPr>
          </a:p>
          <a:p>
            <a:r>
              <a:rPr lang="en-GB" sz="1200" dirty="0">
                <a:solidFill>
                  <a:schemeClr val="bg1"/>
                </a:solidFill>
                <a:latin typeface="Press Start 2P" panose="020B0604020202020204" charset="0"/>
              </a:rPr>
              <a:t>    // Game loop for crushing candies, sliding candies, and generating new candies</a:t>
            </a:r>
          </a:p>
          <a:p>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window.setInterval</a:t>
            </a:r>
            <a:r>
              <a:rPr lang="en-GB" sz="1200" dirty="0">
                <a:solidFill>
                  <a:schemeClr val="bg1"/>
                </a:solidFill>
                <a:latin typeface="Press Start 2P" panose="020B0604020202020204" charset="0"/>
              </a:rPr>
              <a:t>(function(){</a:t>
            </a:r>
          </a:p>
          <a:p>
            <a:r>
              <a:rPr lang="en-GB" sz="1200" dirty="0">
                <a:solidFill>
                  <a:schemeClr val="bg1"/>
                </a:solidFill>
                <a:latin typeface="Press Start 2P" panose="020B0604020202020204" charset="0"/>
              </a:rPr>
              <a:t>        crush candy();</a:t>
            </a:r>
          </a:p>
          <a:p>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slideCandy</a:t>
            </a:r>
            <a:r>
              <a:rPr lang="en-GB" sz="1200" dirty="0">
                <a:solidFill>
                  <a:schemeClr val="bg1"/>
                </a:solidFill>
                <a:latin typeface="Press Start 2P" panose="020B0604020202020204" charset="0"/>
              </a:rPr>
              <a:t>();</a:t>
            </a:r>
          </a:p>
          <a:p>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generateCandy</a:t>
            </a:r>
            <a:r>
              <a:rPr lang="en-GB" sz="1200" dirty="0">
                <a:solidFill>
                  <a:schemeClr val="bg1"/>
                </a:solidFill>
                <a:latin typeface="Press Start 2P" panose="020B0604020202020204" charset="0"/>
              </a:rPr>
              <a:t>();</a:t>
            </a:r>
          </a:p>
          <a:p>
            <a:r>
              <a:rPr lang="en-GB" sz="1200" dirty="0">
                <a:solidFill>
                  <a:schemeClr val="bg1"/>
                </a:solidFill>
                <a:latin typeface="Press Start 2P" panose="020B0604020202020204" charset="0"/>
              </a:rPr>
              <a:t>    }, 100);</a:t>
            </a:r>
          </a:p>
          <a:p>
            <a:r>
              <a:rPr lang="en-GB" sz="1200" dirty="0">
                <a:solidFill>
                  <a:schemeClr val="bg1"/>
                </a:solidFill>
                <a:latin typeface="Press Start 2P" panose="020B0604020202020204" charset="0"/>
              </a:rPr>
              <a:t>}</a:t>
            </a:r>
            <a:endParaRPr lang="en-GB" sz="1200" dirty="0"/>
          </a:p>
        </p:txBody>
      </p:sp>
    </p:spTree>
    <p:extLst>
      <p:ext uri="{BB962C8B-B14F-4D97-AF65-F5344CB8AC3E}">
        <p14:creationId xmlns:p14="http://schemas.microsoft.com/office/powerpoint/2010/main" val="3296331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68"/>
          <p:cNvSpPr txBox="1">
            <a:spLocks noGrp="1"/>
          </p:cNvSpPr>
          <p:nvPr>
            <p:ph type="title"/>
          </p:nvPr>
        </p:nvSpPr>
        <p:spPr>
          <a:xfrm>
            <a:off x="717425" y="49957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CHROME DINOSAUR GAME</a:t>
            </a:r>
            <a:br>
              <a:rPr lang="en" dirty="0"/>
            </a:br>
            <a:endParaRPr dirty="0"/>
          </a:p>
        </p:txBody>
      </p:sp>
      <p:sp>
        <p:nvSpPr>
          <p:cNvPr id="2" name="TextBox 1">
            <a:extLst>
              <a:ext uri="{FF2B5EF4-FFF2-40B4-BE49-F238E27FC236}">
                <a16:creationId xmlns:a16="http://schemas.microsoft.com/office/drawing/2014/main" id="{54D3FC68-BA92-598B-FCAB-C745FD13071A}"/>
              </a:ext>
            </a:extLst>
          </p:cNvPr>
          <p:cNvSpPr txBox="1"/>
          <p:nvPr/>
        </p:nvSpPr>
        <p:spPr>
          <a:xfrm>
            <a:off x="158725" y="922456"/>
            <a:ext cx="8826500" cy="3554819"/>
          </a:xfrm>
          <a:prstGeom prst="rect">
            <a:avLst/>
          </a:prstGeom>
          <a:noFill/>
        </p:spPr>
        <p:txBody>
          <a:bodyPr wrap="square" rtlCol="0">
            <a:spAutoFit/>
          </a:bodyPr>
          <a:lstStyle/>
          <a:p>
            <a:r>
              <a:rPr lang="en-US" sz="1500" b="1" u="sng" dirty="0">
                <a:solidFill>
                  <a:schemeClr val="bg1"/>
                </a:solidFill>
                <a:latin typeface="Maven Pro" panose="020B0604020202020204" charset="0"/>
              </a:rPr>
              <a:t>1. Gravity</a:t>
            </a:r>
            <a:r>
              <a:rPr lang="en-US" sz="1500" dirty="0">
                <a:solidFill>
                  <a:schemeClr val="bg1"/>
                </a:solidFill>
                <a:latin typeface="Maven Pro" panose="020B0604020202020204" charset="0"/>
              </a:rPr>
              <a:t>: The `</a:t>
            </a:r>
            <a:r>
              <a:rPr lang="en-US" sz="1500" dirty="0" err="1">
                <a:solidFill>
                  <a:schemeClr val="bg1"/>
                </a:solidFill>
                <a:latin typeface="Maven Pro" panose="020B0604020202020204" charset="0"/>
              </a:rPr>
              <a:t>velocityY</a:t>
            </a:r>
            <a:r>
              <a:rPr lang="en-US" sz="1500" dirty="0">
                <a:solidFill>
                  <a:schemeClr val="bg1"/>
                </a:solidFill>
                <a:latin typeface="Maven Pro" panose="020B0604020202020204" charset="0"/>
              </a:rPr>
              <a:t>` variable represents the </a:t>
            </a:r>
            <a:r>
              <a:rPr lang="en-US" sz="1500" dirty="0" err="1">
                <a:solidFill>
                  <a:schemeClr val="bg1"/>
                </a:solidFill>
                <a:latin typeface="Maven Pro" panose="020B0604020202020204" charset="0"/>
              </a:rPr>
              <a:t>vertIcal</a:t>
            </a:r>
            <a:r>
              <a:rPr lang="en-US" sz="1500" dirty="0">
                <a:solidFill>
                  <a:schemeClr val="bg1"/>
                </a:solidFill>
                <a:latin typeface="Maven Pro" panose="020B0604020202020204" charset="0"/>
              </a:rPr>
              <a:t> velocity of the dinosaur (`dino`). It is updated by adding the `gravity` value on each frame, simulating gravity. This causes the dinosaur to fall down until it reaches the ground.</a:t>
            </a:r>
          </a:p>
          <a:p>
            <a:endParaRPr lang="en-US" sz="1500" dirty="0">
              <a:solidFill>
                <a:schemeClr val="bg1"/>
              </a:solidFill>
              <a:latin typeface="Maven Pro" panose="020B0604020202020204" charset="0"/>
            </a:endParaRPr>
          </a:p>
          <a:p>
            <a:r>
              <a:rPr lang="en-US" sz="1500" b="1" u="sng" dirty="0">
                <a:solidFill>
                  <a:schemeClr val="bg1"/>
                </a:solidFill>
                <a:latin typeface="Maven Pro" panose="020B0604020202020204" charset="0"/>
              </a:rPr>
              <a:t>2. Collision Detection</a:t>
            </a:r>
            <a:r>
              <a:rPr lang="en-US" sz="1500" dirty="0">
                <a:solidFill>
                  <a:schemeClr val="bg1"/>
                </a:solidFill>
                <a:latin typeface="Maven Pro" panose="020B0604020202020204" charset="0"/>
              </a:rPr>
              <a:t>: The `</a:t>
            </a:r>
            <a:r>
              <a:rPr lang="en-US" sz="1500" dirty="0" err="1">
                <a:solidFill>
                  <a:schemeClr val="bg1"/>
                </a:solidFill>
                <a:latin typeface="Maven Pro" panose="020B0604020202020204" charset="0"/>
              </a:rPr>
              <a:t>detectCollision</a:t>
            </a:r>
            <a:r>
              <a:rPr lang="en-US" sz="1500" dirty="0">
                <a:solidFill>
                  <a:schemeClr val="bg1"/>
                </a:solidFill>
                <a:latin typeface="Maven Pro" panose="020B0604020202020204" charset="0"/>
              </a:rPr>
              <a:t>(a, b)` function checks if two objects, `a` and `b`, collide by comparing their positions and sizes. It is used to detect collisions between the dinosaur and the cacti (`</a:t>
            </a:r>
            <a:r>
              <a:rPr lang="en-US" sz="1500" dirty="0" err="1">
                <a:solidFill>
                  <a:schemeClr val="bg1"/>
                </a:solidFill>
                <a:latin typeface="Maven Pro" panose="020B0604020202020204" charset="0"/>
              </a:rPr>
              <a:t>cactusArray</a:t>
            </a:r>
            <a:r>
              <a:rPr lang="en-US" sz="1500" dirty="0">
                <a:solidFill>
                  <a:schemeClr val="bg1"/>
                </a:solidFill>
                <a:latin typeface="Maven Pro" panose="020B0604020202020204" charset="0"/>
              </a:rPr>
              <a:t>`).</a:t>
            </a:r>
          </a:p>
          <a:p>
            <a:endParaRPr lang="en-US" sz="1500" dirty="0">
              <a:solidFill>
                <a:schemeClr val="bg1"/>
              </a:solidFill>
              <a:latin typeface="Maven Pro" panose="020B0604020202020204" charset="0"/>
            </a:endParaRPr>
          </a:p>
          <a:p>
            <a:r>
              <a:rPr lang="en-US" sz="1500" b="1" u="sng" dirty="0">
                <a:solidFill>
                  <a:schemeClr val="bg1"/>
                </a:solidFill>
                <a:latin typeface="Maven Pro" panose="020B0604020202020204" charset="0"/>
              </a:rPr>
              <a:t>3. Motion</a:t>
            </a:r>
            <a:r>
              <a:rPr lang="en-US" sz="1500" dirty="0">
                <a:solidFill>
                  <a:schemeClr val="bg1"/>
                </a:solidFill>
                <a:latin typeface="Maven Pro" panose="020B0604020202020204" charset="0"/>
              </a:rPr>
              <a:t>: The cactus move from right to left with a constant speed (`</a:t>
            </a:r>
            <a:r>
              <a:rPr lang="en-US" sz="1500" dirty="0" err="1">
                <a:solidFill>
                  <a:schemeClr val="bg1"/>
                </a:solidFill>
                <a:latin typeface="Maven Pro" panose="020B0604020202020204" charset="0"/>
              </a:rPr>
              <a:t>velocityX</a:t>
            </a:r>
            <a:r>
              <a:rPr lang="en-US" sz="1500" dirty="0">
                <a:solidFill>
                  <a:schemeClr val="bg1"/>
                </a:solidFill>
                <a:latin typeface="Maven Pro" panose="020B0604020202020204" charset="0"/>
              </a:rPr>
              <a:t>`). On each frame, the x-coordinate of each cactus in `</a:t>
            </a:r>
            <a:r>
              <a:rPr lang="en-US" sz="1500" dirty="0" err="1">
                <a:solidFill>
                  <a:schemeClr val="bg1"/>
                </a:solidFill>
                <a:latin typeface="Maven Pro" panose="020B0604020202020204" charset="0"/>
              </a:rPr>
              <a:t>cactusArray</a:t>
            </a:r>
            <a:r>
              <a:rPr lang="en-US" sz="1500" dirty="0">
                <a:solidFill>
                  <a:schemeClr val="bg1"/>
                </a:solidFill>
                <a:latin typeface="Maven Pro" panose="020B0604020202020204" charset="0"/>
              </a:rPr>
              <a:t>` is updated by subtracting `</a:t>
            </a:r>
            <a:r>
              <a:rPr lang="en-US" sz="1500" dirty="0" err="1">
                <a:solidFill>
                  <a:schemeClr val="bg1"/>
                </a:solidFill>
                <a:latin typeface="Maven Pro" panose="020B0604020202020204" charset="0"/>
              </a:rPr>
              <a:t>velocityX</a:t>
            </a:r>
            <a:r>
              <a:rPr lang="en-US" sz="1500" dirty="0">
                <a:solidFill>
                  <a:schemeClr val="bg1"/>
                </a:solidFill>
                <a:latin typeface="Maven Pro" panose="020B0604020202020204" charset="0"/>
              </a:rPr>
              <a:t>`, creating the illusion of horizontal movement.</a:t>
            </a:r>
          </a:p>
          <a:p>
            <a:endParaRPr lang="en-US" sz="1500" dirty="0">
              <a:solidFill>
                <a:schemeClr val="bg1"/>
              </a:solidFill>
              <a:latin typeface="Maven Pro" panose="020B0604020202020204" charset="0"/>
            </a:endParaRPr>
          </a:p>
          <a:p>
            <a:r>
              <a:rPr lang="en-US" sz="1500" b="1" u="sng" dirty="0">
                <a:solidFill>
                  <a:schemeClr val="bg1"/>
                </a:solidFill>
                <a:latin typeface="Maven Pro" panose="020B0604020202020204" charset="0"/>
              </a:rPr>
              <a:t>4. Jumping</a:t>
            </a:r>
            <a:r>
              <a:rPr lang="en-US" sz="1500" dirty="0">
                <a:solidFill>
                  <a:schemeClr val="bg1"/>
                </a:solidFill>
                <a:latin typeface="Maven Pro" panose="020B0604020202020204" charset="0"/>
              </a:rPr>
              <a:t>: When the spacebar or the up arrow key is pressed (`</a:t>
            </a:r>
            <a:r>
              <a:rPr lang="en-US" sz="1500" dirty="0" err="1">
                <a:solidFill>
                  <a:schemeClr val="bg1"/>
                </a:solidFill>
                <a:latin typeface="Maven Pro" panose="020B0604020202020204" charset="0"/>
              </a:rPr>
              <a:t>moveDino</a:t>
            </a:r>
            <a:r>
              <a:rPr lang="en-US" sz="1500" dirty="0">
                <a:solidFill>
                  <a:schemeClr val="bg1"/>
                </a:solidFill>
                <a:latin typeface="Maven Pro" panose="020B0604020202020204" charset="0"/>
              </a:rPr>
              <a:t>` function) and the dinosaur is on the ground, the `</a:t>
            </a:r>
            <a:r>
              <a:rPr lang="en-US" sz="1500" dirty="0" err="1">
                <a:solidFill>
                  <a:schemeClr val="bg1"/>
                </a:solidFill>
                <a:latin typeface="Maven Pro" panose="020B0604020202020204" charset="0"/>
              </a:rPr>
              <a:t>velocityY</a:t>
            </a:r>
            <a:r>
              <a:rPr lang="en-US" sz="1500" dirty="0">
                <a:solidFill>
                  <a:schemeClr val="bg1"/>
                </a:solidFill>
                <a:latin typeface="Maven Pro" panose="020B0604020202020204" charset="0"/>
              </a:rPr>
              <a:t>` is set to a negative value, making the dinosaur move upward and simulating a jump.</a:t>
            </a:r>
          </a:p>
        </p:txBody>
      </p:sp>
    </p:spTree>
    <p:extLst>
      <p:ext uri="{BB962C8B-B14F-4D97-AF65-F5344CB8AC3E}">
        <p14:creationId xmlns:p14="http://schemas.microsoft.com/office/powerpoint/2010/main" val="3356810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957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2A771-9E8E-4936-45BB-DCF4B99DAE40}"/>
              </a:ext>
            </a:extLst>
          </p:cNvPr>
          <p:cNvSpPr>
            <a:spLocks noGrp="1"/>
          </p:cNvSpPr>
          <p:nvPr>
            <p:ph type="title"/>
          </p:nvPr>
        </p:nvSpPr>
        <p:spPr>
          <a:xfrm>
            <a:off x="387225" y="2365375"/>
            <a:ext cx="3270375" cy="412750"/>
          </a:xfrm>
        </p:spPr>
        <p:txBody>
          <a:bodyPr/>
          <a:lstStyle/>
          <a:p>
            <a:pPr algn="l"/>
            <a:br>
              <a:rPr lang="en-GB" sz="1000" dirty="0">
                <a:solidFill>
                  <a:schemeClr val="bg1"/>
                </a:solidFill>
              </a:rPr>
            </a:br>
            <a:r>
              <a:rPr lang="en-GB" sz="950" dirty="0">
                <a:solidFill>
                  <a:schemeClr val="bg1"/>
                </a:solidFill>
              </a:rPr>
              <a:t>let </a:t>
            </a:r>
            <a:r>
              <a:rPr lang="en-GB" sz="950" dirty="0" err="1">
                <a:solidFill>
                  <a:schemeClr val="bg1"/>
                </a:solidFill>
              </a:rPr>
              <a:t>velocityX</a:t>
            </a:r>
            <a:r>
              <a:rPr lang="en-GB" sz="950" dirty="0">
                <a:solidFill>
                  <a:schemeClr val="bg1"/>
                </a:solidFill>
              </a:rPr>
              <a:t> = -8; // Cactus moving speed in the horizontal direction</a:t>
            </a:r>
            <a:br>
              <a:rPr lang="en-GB" sz="950" dirty="0">
                <a:solidFill>
                  <a:schemeClr val="bg1"/>
                </a:solidFill>
              </a:rPr>
            </a:br>
            <a:r>
              <a:rPr lang="en-GB" sz="950" dirty="0">
                <a:solidFill>
                  <a:schemeClr val="bg1"/>
                </a:solidFill>
              </a:rPr>
              <a:t>let </a:t>
            </a:r>
            <a:r>
              <a:rPr lang="en-GB" sz="950" dirty="0" err="1">
                <a:solidFill>
                  <a:schemeClr val="bg1"/>
                </a:solidFill>
              </a:rPr>
              <a:t>velocityY</a:t>
            </a:r>
            <a:r>
              <a:rPr lang="en-GB" sz="950" dirty="0">
                <a:solidFill>
                  <a:schemeClr val="bg1"/>
                </a:solidFill>
              </a:rPr>
              <a:t> = 0; // Vertical velocity of the dinosaur</a:t>
            </a:r>
            <a:br>
              <a:rPr lang="en-GB" sz="950" dirty="0">
                <a:solidFill>
                  <a:schemeClr val="bg1"/>
                </a:solidFill>
              </a:rPr>
            </a:br>
            <a:r>
              <a:rPr lang="en-GB" sz="950" dirty="0">
                <a:solidFill>
                  <a:schemeClr val="bg1"/>
                </a:solidFill>
              </a:rPr>
              <a:t>let gravity = 0.4; // Acceleration due to gravity</a:t>
            </a:r>
            <a:br>
              <a:rPr lang="en-GB" sz="950" dirty="0">
                <a:solidFill>
                  <a:schemeClr val="bg1"/>
                </a:solidFill>
              </a:rPr>
            </a:br>
            <a:br>
              <a:rPr lang="en-GB" sz="950" dirty="0">
                <a:solidFill>
                  <a:schemeClr val="bg1"/>
                </a:solidFill>
              </a:rPr>
            </a:br>
            <a:r>
              <a:rPr lang="en-GB" sz="950" dirty="0">
                <a:solidFill>
                  <a:schemeClr val="bg1"/>
                </a:solidFill>
              </a:rPr>
              <a:t>// Update function</a:t>
            </a:r>
            <a:br>
              <a:rPr lang="en-GB" sz="950" dirty="0">
                <a:solidFill>
                  <a:schemeClr val="bg1"/>
                </a:solidFill>
              </a:rPr>
            </a:br>
            <a:r>
              <a:rPr lang="en-GB" sz="950" dirty="0" err="1">
                <a:solidFill>
                  <a:schemeClr val="bg1"/>
                </a:solidFill>
              </a:rPr>
              <a:t>function</a:t>
            </a:r>
            <a:r>
              <a:rPr lang="en-GB" sz="950" dirty="0">
                <a:solidFill>
                  <a:schemeClr val="bg1"/>
                </a:solidFill>
              </a:rPr>
              <a:t> update() {</a:t>
            </a:r>
            <a:br>
              <a:rPr lang="en-GB" sz="950" dirty="0">
                <a:solidFill>
                  <a:schemeClr val="bg1"/>
                </a:solidFill>
              </a:rPr>
            </a:br>
            <a:r>
              <a:rPr lang="en-GB" sz="950" dirty="0">
                <a:solidFill>
                  <a:schemeClr val="bg1"/>
                </a:solidFill>
              </a:rPr>
              <a:t>    </a:t>
            </a:r>
            <a:r>
              <a:rPr lang="en-GB" sz="950" dirty="0" err="1">
                <a:solidFill>
                  <a:schemeClr val="bg1"/>
                </a:solidFill>
              </a:rPr>
              <a:t>requestAnimationFrame</a:t>
            </a:r>
            <a:r>
              <a:rPr lang="en-GB" sz="950" dirty="0">
                <a:solidFill>
                  <a:schemeClr val="bg1"/>
                </a:solidFill>
              </a:rPr>
              <a:t>(update);</a:t>
            </a:r>
            <a:br>
              <a:rPr lang="en-GB" sz="950" dirty="0">
                <a:solidFill>
                  <a:schemeClr val="bg1"/>
                </a:solidFill>
              </a:rPr>
            </a:br>
            <a:r>
              <a:rPr lang="en-GB" sz="950" dirty="0">
                <a:solidFill>
                  <a:schemeClr val="bg1"/>
                </a:solidFill>
              </a:rPr>
              <a:t>    </a:t>
            </a:r>
            <a:br>
              <a:rPr lang="en-GB" sz="950" dirty="0">
                <a:solidFill>
                  <a:schemeClr val="bg1"/>
                </a:solidFill>
              </a:rPr>
            </a:br>
            <a:r>
              <a:rPr lang="en-GB" sz="950" dirty="0">
                <a:solidFill>
                  <a:schemeClr val="bg1"/>
                </a:solidFill>
              </a:rPr>
              <a:t>    // Dinosaur (dino)</a:t>
            </a:r>
            <a:br>
              <a:rPr lang="en-GB" sz="950" dirty="0">
                <a:solidFill>
                  <a:schemeClr val="bg1"/>
                </a:solidFill>
              </a:rPr>
            </a:br>
            <a:r>
              <a:rPr lang="en-GB" sz="950" dirty="0">
                <a:solidFill>
                  <a:schemeClr val="bg1"/>
                </a:solidFill>
              </a:rPr>
              <a:t>    </a:t>
            </a:r>
            <a:r>
              <a:rPr lang="en-GB" sz="950" dirty="0" err="1">
                <a:solidFill>
                  <a:schemeClr val="bg1"/>
                </a:solidFill>
              </a:rPr>
              <a:t>velocityY</a:t>
            </a:r>
            <a:r>
              <a:rPr lang="en-GB" sz="950" dirty="0">
                <a:solidFill>
                  <a:schemeClr val="bg1"/>
                </a:solidFill>
              </a:rPr>
              <a:t> += gravity;</a:t>
            </a:r>
            <a:br>
              <a:rPr lang="en-GB" sz="950" dirty="0">
                <a:solidFill>
                  <a:schemeClr val="bg1"/>
                </a:solidFill>
              </a:rPr>
            </a:br>
            <a:r>
              <a:rPr lang="en-GB" sz="950" dirty="0">
                <a:solidFill>
                  <a:schemeClr val="bg1"/>
                </a:solidFill>
              </a:rPr>
              <a:t>    </a:t>
            </a:r>
            <a:r>
              <a:rPr lang="en-GB" sz="950" dirty="0" err="1">
                <a:solidFill>
                  <a:schemeClr val="bg1"/>
                </a:solidFill>
              </a:rPr>
              <a:t>dino.y</a:t>
            </a:r>
            <a:r>
              <a:rPr lang="en-GB" sz="950" dirty="0">
                <a:solidFill>
                  <a:schemeClr val="bg1"/>
                </a:solidFill>
              </a:rPr>
              <a:t> = </a:t>
            </a:r>
            <a:r>
              <a:rPr lang="en-GB" sz="950" dirty="0" err="1">
                <a:solidFill>
                  <a:schemeClr val="bg1"/>
                </a:solidFill>
              </a:rPr>
              <a:t>Math.min</a:t>
            </a:r>
            <a:r>
              <a:rPr lang="en-GB" sz="950" dirty="0">
                <a:solidFill>
                  <a:schemeClr val="bg1"/>
                </a:solidFill>
              </a:rPr>
              <a:t>(</a:t>
            </a:r>
            <a:r>
              <a:rPr lang="en-GB" sz="950" dirty="0" err="1">
                <a:solidFill>
                  <a:schemeClr val="bg1"/>
                </a:solidFill>
              </a:rPr>
              <a:t>dino.y</a:t>
            </a:r>
            <a:r>
              <a:rPr lang="en-GB" sz="950" dirty="0">
                <a:solidFill>
                  <a:schemeClr val="bg1"/>
                </a:solidFill>
              </a:rPr>
              <a:t> + </a:t>
            </a:r>
            <a:r>
              <a:rPr lang="en-GB" sz="950" dirty="0" err="1">
                <a:solidFill>
                  <a:schemeClr val="bg1"/>
                </a:solidFill>
              </a:rPr>
              <a:t>velocityY</a:t>
            </a:r>
            <a:r>
              <a:rPr lang="en-GB" sz="950" dirty="0">
                <a:solidFill>
                  <a:schemeClr val="bg1"/>
                </a:solidFill>
              </a:rPr>
              <a:t>, </a:t>
            </a:r>
            <a:r>
              <a:rPr lang="en-GB" sz="950" dirty="0" err="1">
                <a:solidFill>
                  <a:schemeClr val="bg1"/>
                </a:solidFill>
              </a:rPr>
              <a:t>dinoY</a:t>
            </a:r>
            <a:r>
              <a:rPr lang="en-GB" sz="950" dirty="0">
                <a:solidFill>
                  <a:schemeClr val="bg1"/>
                </a:solidFill>
              </a:rPr>
              <a:t>);</a:t>
            </a:r>
            <a:br>
              <a:rPr lang="en-GB" sz="950" dirty="0">
                <a:solidFill>
                  <a:schemeClr val="bg1"/>
                </a:solidFill>
              </a:rPr>
            </a:br>
            <a:br>
              <a:rPr lang="en-GB" sz="950" dirty="0">
                <a:solidFill>
                  <a:schemeClr val="bg1"/>
                </a:solidFill>
              </a:rPr>
            </a:br>
            <a:r>
              <a:rPr lang="en-GB" sz="950" dirty="0">
                <a:solidFill>
                  <a:schemeClr val="bg1"/>
                </a:solidFill>
              </a:rPr>
              <a:t>    // Cacti (</a:t>
            </a:r>
            <a:r>
              <a:rPr lang="en-GB" sz="950" dirty="0" err="1">
                <a:solidFill>
                  <a:schemeClr val="bg1"/>
                </a:solidFill>
              </a:rPr>
              <a:t>cactusArray</a:t>
            </a:r>
            <a:r>
              <a:rPr lang="en-GB" sz="950" dirty="0">
                <a:solidFill>
                  <a:schemeClr val="bg1"/>
                </a:solidFill>
              </a:rPr>
              <a:t>)</a:t>
            </a:r>
            <a:br>
              <a:rPr lang="en-GB" sz="950" dirty="0">
                <a:solidFill>
                  <a:schemeClr val="bg1"/>
                </a:solidFill>
              </a:rPr>
            </a:br>
            <a:r>
              <a:rPr lang="en-GB" sz="950" dirty="0">
                <a:solidFill>
                  <a:schemeClr val="bg1"/>
                </a:solidFill>
              </a:rPr>
              <a:t>    for (let </a:t>
            </a:r>
            <a:r>
              <a:rPr lang="en-GB" sz="950" dirty="0" err="1">
                <a:solidFill>
                  <a:schemeClr val="bg1"/>
                </a:solidFill>
              </a:rPr>
              <a:t>i</a:t>
            </a:r>
            <a:r>
              <a:rPr lang="en-GB" sz="950" dirty="0">
                <a:solidFill>
                  <a:schemeClr val="bg1"/>
                </a:solidFill>
              </a:rPr>
              <a:t> = 0; </a:t>
            </a:r>
            <a:r>
              <a:rPr lang="en-GB" sz="950" dirty="0" err="1">
                <a:solidFill>
                  <a:schemeClr val="bg1"/>
                </a:solidFill>
              </a:rPr>
              <a:t>i</a:t>
            </a:r>
            <a:r>
              <a:rPr lang="en-GB" sz="950" dirty="0">
                <a:solidFill>
                  <a:schemeClr val="bg1"/>
                </a:solidFill>
              </a:rPr>
              <a:t> &lt; </a:t>
            </a:r>
            <a:r>
              <a:rPr lang="en-GB" sz="950" dirty="0" err="1">
                <a:solidFill>
                  <a:schemeClr val="bg1"/>
                </a:solidFill>
              </a:rPr>
              <a:t>cactusArray.length</a:t>
            </a:r>
            <a:r>
              <a:rPr lang="en-GB" sz="950" dirty="0">
                <a:solidFill>
                  <a:schemeClr val="bg1"/>
                </a:solidFill>
              </a:rPr>
              <a:t>; </a:t>
            </a:r>
            <a:r>
              <a:rPr lang="en-GB" sz="950" dirty="0" err="1">
                <a:solidFill>
                  <a:schemeClr val="bg1"/>
                </a:solidFill>
              </a:rPr>
              <a:t>i</a:t>
            </a:r>
            <a:r>
              <a:rPr lang="en-GB" sz="950" dirty="0">
                <a:solidFill>
                  <a:schemeClr val="bg1"/>
                </a:solidFill>
              </a:rPr>
              <a:t>++) {</a:t>
            </a:r>
            <a:br>
              <a:rPr lang="en-GB" sz="950" dirty="0">
                <a:solidFill>
                  <a:schemeClr val="bg1"/>
                </a:solidFill>
              </a:rPr>
            </a:br>
            <a:r>
              <a:rPr lang="en-GB" sz="950" dirty="0">
                <a:solidFill>
                  <a:schemeClr val="bg1"/>
                </a:solidFill>
              </a:rPr>
              <a:t>        let cactus = </a:t>
            </a:r>
            <a:r>
              <a:rPr lang="en-GB" sz="950" dirty="0" err="1">
                <a:solidFill>
                  <a:schemeClr val="bg1"/>
                </a:solidFill>
              </a:rPr>
              <a:t>cactusArray</a:t>
            </a:r>
            <a:r>
              <a:rPr lang="en-GB" sz="950" dirty="0">
                <a:solidFill>
                  <a:schemeClr val="bg1"/>
                </a:solidFill>
              </a:rPr>
              <a:t>[</a:t>
            </a:r>
            <a:r>
              <a:rPr lang="en-GB" sz="950" dirty="0" err="1">
                <a:solidFill>
                  <a:schemeClr val="bg1"/>
                </a:solidFill>
              </a:rPr>
              <a:t>i</a:t>
            </a:r>
            <a:r>
              <a:rPr lang="en-GB" sz="950" dirty="0">
                <a:solidFill>
                  <a:schemeClr val="bg1"/>
                </a:solidFill>
              </a:rPr>
              <a:t>];</a:t>
            </a:r>
            <a:br>
              <a:rPr lang="en-GB" sz="950" dirty="0">
                <a:solidFill>
                  <a:schemeClr val="bg1"/>
                </a:solidFill>
              </a:rPr>
            </a:br>
            <a:r>
              <a:rPr lang="en-GB" sz="950" dirty="0">
                <a:solidFill>
                  <a:schemeClr val="bg1"/>
                </a:solidFill>
              </a:rPr>
              <a:t>        </a:t>
            </a:r>
            <a:r>
              <a:rPr lang="en-GB" sz="950" dirty="0" err="1">
                <a:solidFill>
                  <a:schemeClr val="bg1"/>
                </a:solidFill>
              </a:rPr>
              <a:t>cactus.x</a:t>
            </a:r>
            <a:r>
              <a:rPr lang="en-GB" sz="950" dirty="0">
                <a:solidFill>
                  <a:schemeClr val="bg1"/>
                </a:solidFill>
              </a:rPr>
              <a:t> += velocity;</a:t>
            </a:r>
            <a:br>
              <a:rPr lang="en-GB" sz="950" dirty="0">
                <a:solidFill>
                  <a:schemeClr val="bg1"/>
                </a:solidFill>
              </a:rPr>
            </a:br>
            <a:r>
              <a:rPr lang="en-GB" sz="950" dirty="0">
                <a:solidFill>
                  <a:schemeClr val="bg1"/>
                </a:solidFill>
              </a:rPr>
              <a:t>    }</a:t>
            </a:r>
            <a:br>
              <a:rPr lang="en-GB" sz="950" dirty="0">
                <a:solidFill>
                  <a:schemeClr val="bg1"/>
                </a:solidFill>
              </a:rPr>
            </a:br>
            <a:r>
              <a:rPr lang="en-GB" sz="950" dirty="0">
                <a:solidFill>
                  <a:schemeClr val="bg1"/>
                </a:solidFill>
              </a:rPr>
              <a:t>}</a:t>
            </a:r>
            <a:br>
              <a:rPr lang="en-GB" sz="950" dirty="0">
                <a:solidFill>
                  <a:schemeClr val="bg1"/>
                </a:solidFill>
              </a:rPr>
            </a:br>
            <a:endParaRPr lang="en-GB" sz="950" dirty="0">
              <a:solidFill>
                <a:schemeClr val="bg1"/>
              </a:solidFill>
            </a:endParaRPr>
          </a:p>
        </p:txBody>
      </p:sp>
      <p:sp>
        <p:nvSpPr>
          <p:cNvPr id="6" name="TextBox 5">
            <a:extLst>
              <a:ext uri="{FF2B5EF4-FFF2-40B4-BE49-F238E27FC236}">
                <a16:creationId xmlns:a16="http://schemas.microsoft.com/office/drawing/2014/main" id="{27AFDF75-3F4C-18B2-FA1C-1B736E48437D}"/>
              </a:ext>
            </a:extLst>
          </p:cNvPr>
          <p:cNvSpPr txBox="1"/>
          <p:nvPr/>
        </p:nvSpPr>
        <p:spPr>
          <a:xfrm>
            <a:off x="4572000" y="723900"/>
            <a:ext cx="4572000" cy="4216539"/>
          </a:xfrm>
          <a:prstGeom prst="rect">
            <a:avLst/>
          </a:prstGeom>
          <a:noFill/>
        </p:spPr>
        <p:txBody>
          <a:bodyPr wrap="square">
            <a:spAutoFit/>
          </a:bodyPr>
          <a:lstStyle/>
          <a:p>
            <a:br>
              <a:rPr lang="en-GB" sz="1400" dirty="0">
                <a:solidFill>
                  <a:schemeClr val="bg1"/>
                </a:solidFill>
              </a:rPr>
            </a:br>
            <a:r>
              <a:rPr lang="en-GB" sz="950" dirty="0">
                <a:solidFill>
                  <a:schemeClr val="bg1"/>
                </a:solidFill>
                <a:latin typeface="Press Start 2P" panose="020B0604020202020204" charset="0"/>
              </a:rPr>
              <a:t>// Move dinosaur function</a:t>
            </a:r>
            <a:br>
              <a:rPr lang="en-GB" sz="950" dirty="0">
                <a:solidFill>
                  <a:schemeClr val="bg1"/>
                </a:solidFill>
                <a:latin typeface="Press Start 2P" panose="020B0604020202020204" charset="0"/>
              </a:rPr>
            </a:br>
            <a:r>
              <a:rPr lang="en-GB" sz="950" dirty="0" err="1">
                <a:solidFill>
                  <a:schemeClr val="bg1"/>
                </a:solidFill>
                <a:latin typeface="Press Start 2P" panose="020B0604020202020204" charset="0"/>
              </a:rPr>
              <a:t>function</a:t>
            </a:r>
            <a:r>
              <a:rPr lang="en-GB" sz="950" dirty="0">
                <a:solidFill>
                  <a:schemeClr val="bg1"/>
                </a:solidFill>
                <a:latin typeface="Press Start 2P" panose="020B0604020202020204" charset="0"/>
              </a:rPr>
              <a:t> </a:t>
            </a:r>
            <a:r>
              <a:rPr lang="en-GB" sz="950" dirty="0" err="1">
                <a:solidFill>
                  <a:schemeClr val="bg1"/>
                </a:solidFill>
                <a:latin typeface="Press Start 2P" panose="020B0604020202020204" charset="0"/>
              </a:rPr>
              <a:t>moveDino</a:t>
            </a:r>
            <a:r>
              <a:rPr lang="en-GB" sz="950" dirty="0">
                <a:solidFill>
                  <a:schemeClr val="bg1"/>
                </a:solidFill>
                <a:latin typeface="Press Start 2P" panose="020B0604020202020204" charset="0"/>
              </a:rPr>
              <a:t>(e) {</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if (</a:t>
            </a:r>
            <a:r>
              <a:rPr lang="en-GB" sz="950" dirty="0" err="1">
                <a:solidFill>
                  <a:schemeClr val="bg1"/>
                </a:solidFill>
                <a:latin typeface="Press Start 2P" panose="020B0604020202020204" charset="0"/>
              </a:rPr>
              <a:t>gameOver</a:t>
            </a:r>
            <a:r>
              <a:rPr lang="en-GB" sz="950" dirty="0">
                <a:solidFill>
                  <a:schemeClr val="bg1"/>
                </a:solidFill>
                <a:latin typeface="Press Start 2P" panose="020B0604020202020204" charset="0"/>
              </a:rPr>
              <a:t>) {</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return;</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a:t>
            </a:r>
            <a:br>
              <a:rPr lang="en-GB" sz="950" dirty="0">
                <a:solidFill>
                  <a:schemeClr val="bg1"/>
                </a:solidFill>
                <a:latin typeface="Press Start 2P" panose="020B0604020202020204" charset="0"/>
              </a:rPr>
            </a:b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if ((</a:t>
            </a:r>
            <a:r>
              <a:rPr lang="en-GB" sz="950" dirty="0" err="1">
                <a:solidFill>
                  <a:schemeClr val="bg1"/>
                </a:solidFill>
                <a:latin typeface="Press Start 2P" panose="020B0604020202020204" charset="0"/>
              </a:rPr>
              <a:t>e.code</a:t>
            </a:r>
            <a:r>
              <a:rPr lang="en-GB" sz="950" dirty="0">
                <a:solidFill>
                  <a:schemeClr val="bg1"/>
                </a:solidFill>
                <a:latin typeface="Press Start 2P" panose="020B0604020202020204" charset="0"/>
              </a:rPr>
              <a:t> == "Space" || </a:t>
            </a:r>
            <a:r>
              <a:rPr lang="en-GB" sz="950" dirty="0" err="1">
                <a:solidFill>
                  <a:schemeClr val="bg1"/>
                </a:solidFill>
                <a:latin typeface="Press Start 2P" panose="020B0604020202020204" charset="0"/>
              </a:rPr>
              <a:t>e.code</a:t>
            </a:r>
            <a:r>
              <a:rPr lang="en-GB" sz="950" dirty="0">
                <a:solidFill>
                  <a:schemeClr val="bg1"/>
                </a:solidFill>
                <a:latin typeface="Press Start 2P" panose="020B0604020202020204" charset="0"/>
              </a:rPr>
              <a:t> == "</a:t>
            </a:r>
            <a:r>
              <a:rPr lang="en-GB" sz="950" dirty="0" err="1">
                <a:solidFill>
                  <a:schemeClr val="bg1"/>
                </a:solidFill>
                <a:latin typeface="Press Start 2P" panose="020B0604020202020204" charset="0"/>
              </a:rPr>
              <a:t>ArrowUp</a:t>
            </a:r>
            <a:r>
              <a:rPr lang="en-GB" sz="950" dirty="0">
                <a:solidFill>
                  <a:schemeClr val="bg1"/>
                </a:solidFill>
                <a:latin typeface="Press Start 2P" panose="020B0604020202020204" charset="0"/>
              </a:rPr>
              <a:t>") &amp;&amp; </a:t>
            </a:r>
            <a:r>
              <a:rPr lang="en-GB" sz="950" dirty="0" err="1">
                <a:solidFill>
                  <a:schemeClr val="bg1"/>
                </a:solidFill>
                <a:latin typeface="Press Start 2P" panose="020B0604020202020204" charset="0"/>
              </a:rPr>
              <a:t>dino.y</a:t>
            </a:r>
            <a:r>
              <a:rPr lang="en-GB" sz="950" dirty="0">
                <a:solidFill>
                  <a:schemeClr val="bg1"/>
                </a:solidFill>
                <a:latin typeface="Press Start 2P" panose="020B0604020202020204" charset="0"/>
              </a:rPr>
              <a:t> == </a:t>
            </a:r>
            <a:r>
              <a:rPr lang="en-GB" sz="950" dirty="0" err="1">
                <a:solidFill>
                  <a:schemeClr val="bg1"/>
                </a:solidFill>
                <a:latin typeface="Press Start 2P" panose="020B0604020202020204" charset="0"/>
              </a:rPr>
              <a:t>dinoY</a:t>
            </a:r>
            <a:r>
              <a:rPr lang="en-GB" sz="950" dirty="0">
                <a:solidFill>
                  <a:schemeClr val="bg1"/>
                </a:solidFill>
                <a:latin typeface="Press Start 2P" panose="020B0604020202020204" charset="0"/>
              </a:rPr>
              <a:t>) {</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 Jump</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a:t>
            </a:r>
            <a:r>
              <a:rPr lang="en-GB" sz="950" dirty="0" err="1">
                <a:solidFill>
                  <a:schemeClr val="bg1"/>
                </a:solidFill>
                <a:latin typeface="Press Start 2P" panose="020B0604020202020204" charset="0"/>
              </a:rPr>
              <a:t>velocityY</a:t>
            </a:r>
            <a:r>
              <a:rPr lang="en-GB" sz="950" dirty="0">
                <a:solidFill>
                  <a:schemeClr val="bg1"/>
                </a:solidFill>
                <a:latin typeface="Press Start 2P" panose="020B0604020202020204" charset="0"/>
              </a:rPr>
              <a:t> = -10;</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else if (</a:t>
            </a:r>
            <a:r>
              <a:rPr lang="en-GB" sz="950" dirty="0" err="1">
                <a:solidFill>
                  <a:schemeClr val="bg1"/>
                </a:solidFill>
                <a:latin typeface="Press Start 2P" panose="020B0604020202020204" charset="0"/>
              </a:rPr>
              <a:t>e.code</a:t>
            </a:r>
            <a:r>
              <a:rPr lang="en-GB" sz="950" dirty="0">
                <a:solidFill>
                  <a:schemeClr val="bg1"/>
                </a:solidFill>
                <a:latin typeface="Press Start 2P" panose="020B0604020202020204" charset="0"/>
              </a:rPr>
              <a:t> == "</a:t>
            </a:r>
            <a:r>
              <a:rPr lang="en-GB" sz="950" dirty="0" err="1">
                <a:solidFill>
                  <a:schemeClr val="bg1"/>
                </a:solidFill>
                <a:latin typeface="Press Start 2P" panose="020B0604020202020204" charset="0"/>
              </a:rPr>
              <a:t>ArrowDown</a:t>
            </a:r>
            <a:r>
              <a:rPr lang="en-GB" sz="950" dirty="0">
                <a:solidFill>
                  <a:schemeClr val="bg1"/>
                </a:solidFill>
                <a:latin typeface="Press Start 2P" panose="020B0604020202020204" charset="0"/>
              </a:rPr>
              <a:t>" &amp;&amp; </a:t>
            </a:r>
            <a:r>
              <a:rPr lang="en-GB" sz="950" dirty="0" err="1">
                <a:solidFill>
                  <a:schemeClr val="bg1"/>
                </a:solidFill>
                <a:latin typeface="Press Start 2P" panose="020B0604020202020204" charset="0"/>
              </a:rPr>
              <a:t>dino.y</a:t>
            </a:r>
            <a:r>
              <a:rPr lang="en-GB" sz="950" dirty="0">
                <a:solidFill>
                  <a:schemeClr val="bg1"/>
                </a:solidFill>
                <a:latin typeface="Press Start 2P" panose="020B0604020202020204" charset="0"/>
              </a:rPr>
              <a:t> == </a:t>
            </a:r>
            <a:r>
              <a:rPr lang="en-GB" sz="950" dirty="0" err="1">
                <a:solidFill>
                  <a:schemeClr val="bg1"/>
                </a:solidFill>
                <a:latin typeface="Press Start 2P" panose="020B0604020202020204" charset="0"/>
              </a:rPr>
              <a:t>dinoY</a:t>
            </a:r>
            <a:r>
              <a:rPr lang="en-GB" sz="950" dirty="0">
                <a:solidFill>
                  <a:schemeClr val="bg1"/>
                </a:solidFill>
                <a:latin typeface="Press Start 2P" panose="020B0604020202020204" charset="0"/>
              </a:rPr>
              <a:t>) {</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 Duck</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a:t>
            </a:r>
            <a:br>
              <a:rPr lang="en-GB" sz="950" dirty="0">
                <a:solidFill>
                  <a:schemeClr val="bg1"/>
                </a:solidFill>
                <a:latin typeface="Press Start 2P" panose="020B0604020202020204" charset="0"/>
              </a:rPr>
            </a:b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Place cactus function</a:t>
            </a:r>
            <a:br>
              <a:rPr lang="en-GB" sz="950" dirty="0">
                <a:solidFill>
                  <a:schemeClr val="bg1"/>
                </a:solidFill>
                <a:latin typeface="Press Start 2P" panose="020B0604020202020204" charset="0"/>
              </a:rPr>
            </a:br>
            <a:r>
              <a:rPr lang="en-GB" sz="950" dirty="0" err="1">
                <a:solidFill>
                  <a:schemeClr val="bg1"/>
                </a:solidFill>
                <a:latin typeface="Press Start 2P" panose="020B0604020202020204" charset="0"/>
              </a:rPr>
              <a:t>function</a:t>
            </a:r>
            <a:r>
              <a:rPr lang="en-GB" sz="950" dirty="0">
                <a:solidFill>
                  <a:schemeClr val="bg1"/>
                </a:solidFill>
                <a:latin typeface="Press Start 2P" panose="020B0604020202020204" charset="0"/>
              </a:rPr>
              <a:t> </a:t>
            </a:r>
            <a:r>
              <a:rPr lang="en-GB" sz="950" dirty="0" err="1">
                <a:solidFill>
                  <a:schemeClr val="bg1"/>
                </a:solidFill>
                <a:latin typeface="Press Start 2P" panose="020B0604020202020204" charset="0"/>
              </a:rPr>
              <a:t>placeCactus</a:t>
            </a:r>
            <a:r>
              <a:rPr lang="en-GB" sz="950" dirty="0">
                <a:solidFill>
                  <a:schemeClr val="bg1"/>
                </a:solidFill>
                <a:latin typeface="Press Start 2P" panose="020B0604020202020204" charset="0"/>
              </a:rPr>
              <a:t>() {</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if (</a:t>
            </a:r>
            <a:r>
              <a:rPr lang="en-GB" sz="950" dirty="0" err="1">
                <a:solidFill>
                  <a:schemeClr val="bg1"/>
                </a:solidFill>
                <a:latin typeface="Press Start 2P" panose="020B0604020202020204" charset="0"/>
              </a:rPr>
              <a:t>gameOver</a:t>
            </a:r>
            <a:r>
              <a:rPr lang="en-GB" sz="950" dirty="0">
                <a:solidFill>
                  <a:schemeClr val="bg1"/>
                </a:solidFill>
                <a:latin typeface="Press Start 2P" panose="020B0604020202020204" charset="0"/>
              </a:rPr>
              <a:t>) {</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return;</a:t>
            </a:r>
            <a:br>
              <a:rPr lang="en-GB" sz="950" dirty="0">
                <a:solidFill>
                  <a:schemeClr val="bg1"/>
                </a:solidFill>
                <a:latin typeface="Press Start 2P" panose="020B0604020202020204" charset="0"/>
              </a:rPr>
            </a:br>
            <a:r>
              <a:rPr lang="en-GB" sz="950" dirty="0">
                <a:solidFill>
                  <a:schemeClr val="bg1"/>
                </a:solidFill>
                <a:latin typeface="Press Start 2P" panose="020B0604020202020204" charset="0"/>
              </a:rPr>
              <a:t>    }</a:t>
            </a:r>
            <a:br>
              <a:rPr lang="en-GB" sz="950" dirty="0">
                <a:solidFill>
                  <a:schemeClr val="bg1"/>
                </a:solidFill>
              </a:rPr>
            </a:br>
            <a:br>
              <a:rPr lang="en-GB" sz="950" dirty="0">
                <a:solidFill>
                  <a:schemeClr val="bg1"/>
                </a:solidFill>
              </a:rPr>
            </a:br>
            <a:r>
              <a:rPr lang="en-GB" sz="950" dirty="0">
                <a:solidFill>
                  <a:schemeClr val="bg1"/>
                </a:solidFill>
              </a:rPr>
              <a:t>  </a:t>
            </a:r>
            <a:br>
              <a:rPr lang="en-GB" sz="950" dirty="0">
                <a:solidFill>
                  <a:schemeClr val="bg1"/>
                </a:solidFill>
              </a:rPr>
            </a:br>
            <a:r>
              <a:rPr lang="en-GB" sz="950" dirty="0">
                <a:solidFill>
                  <a:schemeClr val="bg1"/>
                </a:solidFill>
              </a:rPr>
              <a:t>}</a:t>
            </a:r>
            <a:br>
              <a:rPr lang="en-GB" sz="1400" dirty="0">
                <a:solidFill>
                  <a:schemeClr val="bg1"/>
                </a:solidFill>
              </a:rPr>
            </a:br>
            <a:endParaRPr lang="en-GB" dirty="0"/>
          </a:p>
        </p:txBody>
      </p:sp>
    </p:spTree>
    <p:extLst>
      <p:ext uri="{BB962C8B-B14F-4D97-AF65-F5344CB8AC3E}">
        <p14:creationId xmlns:p14="http://schemas.microsoft.com/office/powerpoint/2010/main" val="2827035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68"/>
          <p:cNvSpPr txBox="1">
            <a:spLocks noGrp="1"/>
          </p:cNvSpPr>
          <p:nvPr>
            <p:ph type="title"/>
          </p:nvPr>
        </p:nvSpPr>
        <p:spPr>
          <a:xfrm>
            <a:off x="717425" y="39797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FLAPPY BIRD</a:t>
            </a:r>
            <a:br>
              <a:rPr lang="en" dirty="0"/>
            </a:br>
            <a:br>
              <a:rPr lang="en" dirty="0"/>
            </a:br>
            <a:endParaRPr dirty="0"/>
          </a:p>
        </p:txBody>
      </p:sp>
      <p:sp>
        <p:nvSpPr>
          <p:cNvPr id="2" name="TextBox 1">
            <a:extLst>
              <a:ext uri="{FF2B5EF4-FFF2-40B4-BE49-F238E27FC236}">
                <a16:creationId xmlns:a16="http://schemas.microsoft.com/office/drawing/2014/main" id="{54D3FC68-BA92-598B-FCAB-C745FD13071A}"/>
              </a:ext>
            </a:extLst>
          </p:cNvPr>
          <p:cNvSpPr txBox="1"/>
          <p:nvPr/>
        </p:nvSpPr>
        <p:spPr>
          <a:xfrm>
            <a:off x="158725" y="442726"/>
            <a:ext cx="8826500" cy="4700774"/>
          </a:xfrm>
          <a:prstGeom prst="rect">
            <a:avLst/>
          </a:prstGeom>
          <a:noFill/>
        </p:spPr>
        <p:txBody>
          <a:bodyPr wrap="square" rtlCol="0">
            <a:spAutoFit/>
          </a:bodyPr>
          <a:lstStyle/>
          <a:p>
            <a:pPr>
              <a:lnSpc>
                <a:spcPct val="107000"/>
              </a:lnSpc>
              <a:spcAft>
                <a:spcPts val="800"/>
              </a:spcAft>
            </a:pPr>
            <a:r>
              <a:rPr lang="en-GB" sz="1500" b="1" u="sng"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1. Gravity</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Similar to the previous example, the bird is affected by gravity. The variable `</a:t>
            </a:r>
            <a:r>
              <a:rPr lang="en-GB" sz="1500" kern="100" dirty="0" err="1">
                <a:solidFill>
                  <a:schemeClr val="bg1"/>
                </a:solidFill>
                <a:effectLst/>
                <a:latin typeface="Maven Pro" panose="020B0604020202020204" charset="0"/>
                <a:ea typeface="Calibri" panose="020F0502020204030204" pitchFamily="34" charset="0"/>
                <a:cs typeface="Times New Roman" panose="02020603050405020304" pitchFamily="18" charset="0"/>
              </a:rPr>
              <a:t>velocityY</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represents the vertical velocity of the bird. On each update, `</a:t>
            </a:r>
            <a:r>
              <a:rPr lang="en-GB" sz="1500" kern="100" dirty="0" err="1">
                <a:solidFill>
                  <a:schemeClr val="bg1"/>
                </a:solidFill>
                <a:effectLst/>
                <a:latin typeface="Maven Pro" panose="020B0604020202020204" charset="0"/>
                <a:ea typeface="Calibri" panose="020F0502020204030204" pitchFamily="34" charset="0"/>
                <a:cs typeface="Times New Roman" panose="02020603050405020304" pitchFamily="18" charset="0"/>
              </a:rPr>
              <a:t>velocityY</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is incremented by the value of `gravity` (0.4). This causes the bird to fall downward (`</a:t>
            </a:r>
            <a:r>
              <a:rPr lang="en-GB" sz="1500" kern="100" dirty="0" err="1">
                <a:solidFill>
                  <a:schemeClr val="bg1"/>
                </a:solidFill>
                <a:effectLst/>
                <a:latin typeface="Maven Pro" panose="020B0604020202020204" charset="0"/>
                <a:ea typeface="Calibri" panose="020F0502020204030204" pitchFamily="34" charset="0"/>
                <a:cs typeface="Times New Roman" panose="02020603050405020304" pitchFamily="18" charset="0"/>
              </a:rPr>
              <a:t>bird.y</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increases) unless it is propelled upward by a jump.</a:t>
            </a:r>
          </a:p>
          <a:p>
            <a:pPr>
              <a:lnSpc>
                <a:spcPct val="107000"/>
              </a:lnSpc>
              <a:spcAft>
                <a:spcPts val="800"/>
              </a:spcAft>
            </a:pPr>
            <a:r>
              <a:rPr lang="en-GB" sz="1500" b="1" u="sng"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2. Jumping</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When the spacebar, up arrow key, or "X" key is pressed (`</a:t>
            </a:r>
            <a:r>
              <a:rPr lang="en-GB" sz="1500" kern="100" dirty="0" err="1">
                <a:solidFill>
                  <a:schemeClr val="bg1"/>
                </a:solidFill>
                <a:effectLst/>
                <a:latin typeface="Maven Pro" panose="020B0604020202020204" charset="0"/>
                <a:ea typeface="Calibri" panose="020F0502020204030204" pitchFamily="34" charset="0"/>
                <a:cs typeface="Times New Roman" panose="02020603050405020304" pitchFamily="18" charset="0"/>
              </a:rPr>
              <a:t>moveBird</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function), the `</a:t>
            </a:r>
            <a:r>
              <a:rPr lang="en-GB" sz="1500" kern="100" dirty="0" err="1">
                <a:solidFill>
                  <a:schemeClr val="bg1"/>
                </a:solidFill>
                <a:effectLst/>
                <a:latin typeface="Maven Pro" panose="020B0604020202020204" charset="0"/>
                <a:ea typeface="Calibri" panose="020F0502020204030204" pitchFamily="34" charset="0"/>
                <a:cs typeface="Times New Roman" panose="02020603050405020304" pitchFamily="18" charset="0"/>
              </a:rPr>
              <a:t>velocityY</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of the bird is set to a negative value (`-6`). This negative velocity counteracts gravity and causes the bird to move upward. The height and timing of the jump can be adjusted by changing the value of `</a:t>
            </a:r>
            <a:r>
              <a:rPr lang="en-GB" sz="1500" kern="100" dirty="0" err="1">
                <a:solidFill>
                  <a:schemeClr val="bg1"/>
                </a:solidFill>
                <a:effectLst/>
                <a:latin typeface="Maven Pro" panose="020B0604020202020204" charset="0"/>
                <a:ea typeface="Calibri" panose="020F0502020204030204" pitchFamily="34" charset="0"/>
                <a:cs typeface="Times New Roman" panose="02020603050405020304" pitchFamily="18" charset="0"/>
              </a:rPr>
              <a:t>velocityY</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a:t>
            </a:r>
          </a:p>
          <a:p>
            <a:pPr>
              <a:lnSpc>
                <a:spcPct val="107000"/>
              </a:lnSpc>
              <a:spcAft>
                <a:spcPts val="800"/>
              </a:spcAft>
            </a:pPr>
            <a:r>
              <a:rPr lang="en-GB" sz="1500" b="1" u="sng"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3. Collision Detection</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The function `</a:t>
            </a:r>
            <a:r>
              <a:rPr lang="en-GB" sz="1500" kern="100" dirty="0" err="1">
                <a:solidFill>
                  <a:schemeClr val="bg1"/>
                </a:solidFill>
                <a:effectLst/>
                <a:latin typeface="Maven Pro" panose="020B0604020202020204" charset="0"/>
                <a:ea typeface="Calibri" panose="020F0502020204030204" pitchFamily="34" charset="0"/>
                <a:cs typeface="Times New Roman" panose="02020603050405020304" pitchFamily="18" charset="0"/>
              </a:rPr>
              <a:t>detectCollision</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(a, b)` checks for collisions between two objects, `a` and `b`. It determines whether the bounding box of `a` intersects with the bounding box of `b` by comparing their positions and sizes. In the game, collision detection is used to check if the bird collides with the pipes (`</a:t>
            </a:r>
            <a:r>
              <a:rPr lang="en-GB" sz="1500" kern="100" dirty="0" err="1">
                <a:solidFill>
                  <a:schemeClr val="bg1"/>
                </a:solidFill>
                <a:effectLst/>
                <a:latin typeface="Maven Pro" panose="020B0604020202020204" charset="0"/>
                <a:ea typeface="Calibri" panose="020F0502020204030204" pitchFamily="34" charset="0"/>
                <a:cs typeface="Times New Roman" panose="02020603050405020304" pitchFamily="18" charset="0"/>
              </a:rPr>
              <a:t>pipeArray</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If a collision occurs, the game is marked as "game over."</a:t>
            </a:r>
          </a:p>
          <a:p>
            <a:pPr>
              <a:lnSpc>
                <a:spcPct val="107000"/>
              </a:lnSpc>
              <a:spcAft>
                <a:spcPts val="800"/>
              </a:spcAft>
            </a:pP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a:t>
            </a:r>
            <a:r>
              <a:rPr lang="en-GB" sz="1500" b="1" u="sng"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4. Pipe Movement</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The pipes in the game move from right to left. On each update, the x-coordinate of each pipe in `</a:t>
            </a:r>
            <a:r>
              <a:rPr lang="en-GB" sz="1500" kern="100" dirty="0" err="1">
                <a:solidFill>
                  <a:schemeClr val="bg1"/>
                </a:solidFill>
                <a:effectLst/>
                <a:latin typeface="Maven Pro" panose="020B0604020202020204" charset="0"/>
                <a:ea typeface="Calibri" panose="020F0502020204030204" pitchFamily="34" charset="0"/>
                <a:cs typeface="Times New Roman" panose="02020603050405020304" pitchFamily="18" charset="0"/>
              </a:rPr>
              <a:t>pipeArray</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is updated by `</a:t>
            </a:r>
            <a:r>
              <a:rPr lang="en-GB" sz="1500" kern="100" dirty="0" err="1">
                <a:solidFill>
                  <a:schemeClr val="bg1"/>
                </a:solidFill>
                <a:effectLst/>
                <a:latin typeface="Maven Pro" panose="020B0604020202020204" charset="0"/>
                <a:ea typeface="Calibri" panose="020F0502020204030204" pitchFamily="34" charset="0"/>
                <a:cs typeface="Times New Roman" panose="02020603050405020304" pitchFamily="18" charset="0"/>
              </a:rPr>
              <a:t>velocityX</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(-2). This causes the pipes to move horizontally across the screen. The pipes are continuously placed by the `</a:t>
            </a:r>
            <a:r>
              <a:rPr lang="en-GB" sz="1500" kern="100" dirty="0" err="1">
                <a:solidFill>
                  <a:schemeClr val="bg1"/>
                </a:solidFill>
                <a:effectLst/>
                <a:latin typeface="Maven Pro" panose="020B0604020202020204" charset="0"/>
                <a:ea typeface="Calibri" panose="020F0502020204030204" pitchFamily="34" charset="0"/>
                <a:cs typeface="Times New Roman" panose="02020603050405020304" pitchFamily="18" charset="0"/>
              </a:rPr>
              <a:t>placePipes</a:t>
            </a:r>
            <a:r>
              <a:rPr lang="en-GB" sz="1500" kern="100" dirty="0">
                <a:solidFill>
                  <a:schemeClr val="bg1"/>
                </a:solidFill>
                <a:effectLst/>
                <a:latin typeface="Maven Pro" panose="020B0604020202020204" charset="0"/>
                <a:ea typeface="Calibri" panose="020F0502020204030204" pitchFamily="34" charset="0"/>
                <a:cs typeface="Times New Roman" panose="02020603050405020304" pitchFamily="18" charset="0"/>
              </a:rPr>
              <a:t>` function to maintain a constant flow of obstacles.</a:t>
            </a:r>
          </a:p>
          <a:p>
            <a:endParaRPr lang="en-US" sz="1600" dirty="0">
              <a:solidFill>
                <a:schemeClr val="bg1"/>
              </a:solidFill>
              <a:latin typeface="Maven Pro" panose="020B0604020202020204" charset="0"/>
            </a:endParaRPr>
          </a:p>
        </p:txBody>
      </p:sp>
    </p:spTree>
    <p:extLst>
      <p:ext uri="{BB962C8B-B14F-4D97-AF65-F5344CB8AC3E}">
        <p14:creationId xmlns:p14="http://schemas.microsoft.com/office/powerpoint/2010/main" val="2761816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51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2A771-9E8E-4936-45BB-DCF4B99DAE40}"/>
              </a:ext>
            </a:extLst>
          </p:cNvPr>
          <p:cNvSpPr>
            <a:spLocks noGrp="1"/>
          </p:cNvSpPr>
          <p:nvPr>
            <p:ph type="title"/>
          </p:nvPr>
        </p:nvSpPr>
        <p:spPr>
          <a:xfrm>
            <a:off x="412625" y="2159000"/>
            <a:ext cx="3270375" cy="412750"/>
          </a:xfrm>
        </p:spPr>
        <p:txBody>
          <a:bodyPr/>
          <a:lstStyle/>
          <a:p>
            <a:pPr algn="l"/>
            <a:br>
              <a:rPr lang="en-GB" sz="1000" dirty="0">
                <a:solidFill>
                  <a:schemeClr val="bg1"/>
                </a:solidFill>
              </a:rPr>
            </a:br>
            <a:r>
              <a:rPr lang="en-GB" sz="1000" dirty="0">
                <a:solidFill>
                  <a:schemeClr val="bg1"/>
                </a:solidFill>
              </a:rPr>
              <a:t>//bird</a:t>
            </a:r>
            <a:br>
              <a:rPr lang="en-GB" sz="1000" dirty="0">
                <a:solidFill>
                  <a:schemeClr val="bg1"/>
                </a:solidFill>
              </a:rPr>
            </a:br>
            <a:r>
              <a:rPr lang="en-GB" sz="1000" dirty="0">
                <a:solidFill>
                  <a:schemeClr val="bg1"/>
                </a:solidFill>
              </a:rPr>
              <a:t>let </a:t>
            </a:r>
            <a:r>
              <a:rPr lang="en-GB" sz="1000" dirty="0" err="1">
                <a:solidFill>
                  <a:schemeClr val="bg1"/>
                </a:solidFill>
              </a:rPr>
              <a:t>birdWidth</a:t>
            </a:r>
            <a:r>
              <a:rPr lang="en-GB" sz="1000" dirty="0">
                <a:solidFill>
                  <a:schemeClr val="bg1"/>
                </a:solidFill>
              </a:rPr>
              <a:t> = 34;</a:t>
            </a:r>
            <a:br>
              <a:rPr lang="en-GB" sz="1000" dirty="0">
                <a:solidFill>
                  <a:schemeClr val="bg1"/>
                </a:solidFill>
              </a:rPr>
            </a:br>
            <a:r>
              <a:rPr lang="en-GB" sz="1000" dirty="0">
                <a:solidFill>
                  <a:schemeClr val="bg1"/>
                </a:solidFill>
              </a:rPr>
              <a:t>let </a:t>
            </a:r>
            <a:r>
              <a:rPr lang="en-GB" sz="1000" dirty="0" err="1">
                <a:solidFill>
                  <a:schemeClr val="bg1"/>
                </a:solidFill>
              </a:rPr>
              <a:t>birdHeight</a:t>
            </a:r>
            <a:r>
              <a:rPr lang="en-GB" sz="1000" dirty="0">
                <a:solidFill>
                  <a:schemeClr val="bg1"/>
                </a:solidFill>
              </a:rPr>
              <a:t> = 24;</a:t>
            </a:r>
            <a:br>
              <a:rPr lang="en-GB" sz="1000" dirty="0">
                <a:solidFill>
                  <a:schemeClr val="bg1"/>
                </a:solidFill>
              </a:rPr>
            </a:br>
            <a:r>
              <a:rPr lang="en-GB" sz="1000" dirty="0">
                <a:solidFill>
                  <a:schemeClr val="bg1"/>
                </a:solidFill>
              </a:rPr>
              <a:t>let </a:t>
            </a:r>
            <a:r>
              <a:rPr lang="en-GB" sz="1000" dirty="0" err="1">
                <a:solidFill>
                  <a:schemeClr val="bg1"/>
                </a:solidFill>
              </a:rPr>
              <a:t>birdX</a:t>
            </a:r>
            <a:r>
              <a:rPr lang="en-GB" sz="1000" dirty="0">
                <a:solidFill>
                  <a:schemeClr val="bg1"/>
                </a:solidFill>
              </a:rPr>
              <a:t> = </a:t>
            </a:r>
            <a:r>
              <a:rPr lang="en-GB" sz="1000" dirty="0" err="1">
                <a:solidFill>
                  <a:schemeClr val="bg1"/>
                </a:solidFill>
              </a:rPr>
              <a:t>boardWidth</a:t>
            </a:r>
            <a:r>
              <a:rPr lang="en-GB" sz="1000" dirty="0">
                <a:solidFill>
                  <a:schemeClr val="bg1"/>
                </a:solidFill>
              </a:rPr>
              <a:t>/8;</a:t>
            </a:r>
            <a:br>
              <a:rPr lang="en-GB" sz="1000" dirty="0">
                <a:solidFill>
                  <a:schemeClr val="bg1"/>
                </a:solidFill>
              </a:rPr>
            </a:br>
            <a:r>
              <a:rPr lang="en-GB" sz="1000" dirty="0">
                <a:solidFill>
                  <a:schemeClr val="bg1"/>
                </a:solidFill>
              </a:rPr>
              <a:t>let </a:t>
            </a:r>
            <a:r>
              <a:rPr lang="en-GB" sz="1000" dirty="0" err="1">
                <a:solidFill>
                  <a:schemeClr val="bg1"/>
                </a:solidFill>
              </a:rPr>
              <a:t>birdY</a:t>
            </a:r>
            <a:r>
              <a:rPr lang="en-GB" sz="1000" dirty="0">
                <a:solidFill>
                  <a:schemeClr val="bg1"/>
                </a:solidFill>
              </a:rPr>
              <a:t> = </a:t>
            </a:r>
            <a:r>
              <a:rPr lang="en-GB" sz="1000" dirty="0" err="1">
                <a:solidFill>
                  <a:schemeClr val="bg1"/>
                </a:solidFill>
              </a:rPr>
              <a:t>boardHeight</a:t>
            </a:r>
            <a:r>
              <a:rPr lang="en-GB" sz="1000" dirty="0">
                <a:solidFill>
                  <a:schemeClr val="bg1"/>
                </a:solidFill>
              </a:rPr>
              <a:t>/2;</a:t>
            </a:r>
            <a:br>
              <a:rPr lang="en-GB" sz="1000" dirty="0">
                <a:solidFill>
                  <a:schemeClr val="bg1"/>
                </a:solidFill>
              </a:rPr>
            </a:br>
            <a:r>
              <a:rPr lang="en-GB" sz="1000" dirty="0">
                <a:solidFill>
                  <a:schemeClr val="bg1"/>
                </a:solidFill>
              </a:rPr>
              <a:t>let </a:t>
            </a:r>
            <a:r>
              <a:rPr lang="en-GB" sz="1000" dirty="0" err="1">
                <a:solidFill>
                  <a:schemeClr val="bg1"/>
                </a:solidFill>
              </a:rPr>
              <a:t>birdImg</a:t>
            </a:r>
            <a:r>
              <a:rPr lang="en-GB" sz="1000" dirty="0">
                <a:solidFill>
                  <a:schemeClr val="bg1"/>
                </a:solidFill>
              </a:rPr>
              <a:t>;</a:t>
            </a:r>
            <a:br>
              <a:rPr lang="en-GB" sz="1000" dirty="0">
                <a:solidFill>
                  <a:schemeClr val="bg1"/>
                </a:solidFill>
              </a:rPr>
            </a:br>
            <a:br>
              <a:rPr lang="en-GB" sz="1000" dirty="0">
                <a:solidFill>
                  <a:schemeClr val="bg1"/>
                </a:solidFill>
              </a:rPr>
            </a:br>
            <a:r>
              <a:rPr lang="en-GB" sz="1000" dirty="0">
                <a:solidFill>
                  <a:schemeClr val="bg1"/>
                </a:solidFill>
              </a:rPr>
              <a:t>let bird = {</a:t>
            </a:r>
            <a:br>
              <a:rPr lang="en-GB" sz="1000" dirty="0">
                <a:solidFill>
                  <a:schemeClr val="bg1"/>
                </a:solidFill>
              </a:rPr>
            </a:br>
            <a:r>
              <a:rPr lang="en-GB" sz="1000" dirty="0">
                <a:solidFill>
                  <a:schemeClr val="bg1"/>
                </a:solidFill>
              </a:rPr>
              <a:t>    x : </a:t>
            </a:r>
            <a:r>
              <a:rPr lang="en-GB" sz="1000" dirty="0" err="1">
                <a:solidFill>
                  <a:schemeClr val="bg1"/>
                </a:solidFill>
              </a:rPr>
              <a:t>birdX</a:t>
            </a:r>
            <a:r>
              <a:rPr lang="en-GB" sz="1000" dirty="0">
                <a:solidFill>
                  <a:schemeClr val="bg1"/>
                </a:solidFill>
              </a:rPr>
              <a:t>,</a:t>
            </a:r>
            <a:br>
              <a:rPr lang="en-GB" sz="1000" dirty="0">
                <a:solidFill>
                  <a:schemeClr val="bg1"/>
                </a:solidFill>
              </a:rPr>
            </a:br>
            <a:r>
              <a:rPr lang="en-GB" sz="1000" dirty="0">
                <a:solidFill>
                  <a:schemeClr val="bg1"/>
                </a:solidFill>
              </a:rPr>
              <a:t>    y : </a:t>
            </a:r>
            <a:r>
              <a:rPr lang="en-GB" sz="1000" dirty="0" err="1">
                <a:solidFill>
                  <a:schemeClr val="bg1"/>
                </a:solidFill>
              </a:rPr>
              <a:t>birdY</a:t>
            </a:r>
            <a:r>
              <a:rPr lang="en-GB" sz="1000" dirty="0">
                <a:solidFill>
                  <a:schemeClr val="bg1"/>
                </a:solidFill>
              </a:rPr>
              <a:t>,</a:t>
            </a:r>
            <a:br>
              <a:rPr lang="en-GB" sz="1000" dirty="0">
                <a:solidFill>
                  <a:schemeClr val="bg1"/>
                </a:solidFill>
              </a:rPr>
            </a:br>
            <a:r>
              <a:rPr lang="en-GB" sz="1000" dirty="0">
                <a:solidFill>
                  <a:schemeClr val="bg1"/>
                </a:solidFill>
              </a:rPr>
              <a:t>    width : </a:t>
            </a:r>
            <a:r>
              <a:rPr lang="en-GB" sz="1000" dirty="0" err="1">
                <a:solidFill>
                  <a:schemeClr val="bg1"/>
                </a:solidFill>
              </a:rPr>
              <a:t>birdWidth</a:t>
            </a:r>
            <a:r>
              <a:rPr lang="en-GB" sz="1000" dirty="0">
                <a:solidFill>
                  <a:schemeClr val="bg1"/>
                </a:solidFill>
              </a:rPr>
              <a:t>,</a:t>
            </a:r>
            <a:br>
              <a:rPr lang="en-GB" sz="1000" dirty="0">
                <a:solidFill>
                  <a:schemeClr val="bg1"/>
                </a:solidFill>
              </a:rPr>
            </a:br>
            <a:r>
              <a:rPr lang="en-GB" sz="1000" dirty="0">
                <a:solidFill>
                  <a:schemeClr val="bg1"/>
                </a:solidFill>
              </a:rPr>
              <a:t>    height : </a:t>
            </a:r>
            <a:r>
              <a:rPr lang="en-GB" sz="1000" dirty="0" err="1">
                <a:solidFill>
                  <a:schemeClr val="bg1"/>
                </a:solidFill>
              </a:rPr>
              <a:t>birdHeight</a:t>
            </a:r>
            <a:br>
              <a:rPr lang="en-GB" sz="1000" dirty="0">
                <a:solidFill>
                  <a:schemeClr val="bg1"/>
                </a:solidFill>
              </a:rPr>
            </a:br>
            <a:r>
              <a:rPr lang="en-GB" sz="1000" dirty="0">
                <a:solidFill>
                  <a:schemeClr val="bg1"/>
                </a:solidFill>
              </a:rPr>
              <a:t>}</a:t>
            </a:r>
            <a:br>
              <a:rPr lang="en-GB" sz="1000" dirty="0">
                <a:solidFill>
                  <a:schemeClr val="bg1"/>
                </a:solidFill>
              </a:rPr>
            </a:br>
            <a:r>
              <a:rPr lang="en-GB" sz="1000" dirty="0">
                <a:solidFill>
                  <a:schemeClr val="bg1"/>
                </a:solidFill>
              </a:rPr>
              <a:t>let </a:t>
            </a:r>
            <a:r>
              <a:rPr lang="en-GB" sz="1000" dirty="0" err="1">
                <a:solidFill>
                  <a:schemeClr val="bg1"/>
                </a:solidFill>
              </a:rPr>
              <a:t>velocityX</a:t>
            </a:r>
            <a:r>
              <a:rPr lang="en-GB" sz="1000" dirty="0">
                <a:solidFill>
                  <a:schemeClr val="bg1"/>
                </a:solidFill>
              </a:rPr>
              <a:t> = -2; //pipes moving left speed</a:t>
            </a:r>
            <a:br>
              <a:rPr lang="en-GB" sz="1000" dirty="0">
                <a:solidFill>
                  <a:schemeClr val="bg1"/>
                </a:solidFill>
              </a:rPr>
            </a:br>
            <a:r>
              <a:rPr lang="en-GB" sz="1000" dirty="0">
                <a:solidFill>
                  <a:schemeClr val="bg1"/>
                </a:solidFill>
              </a:rPr>
              <a:t>let </a:t>
            </a:r>
            <a:r>
              <a:rPr lang="en-GB" sz="1000" dirty="0" err="1">
                <a:solidFill>
                  <a:schemeClr val="bg1"/>
                </a:solidFill>
              </a:rPr>
              <a:t>velocityY</a:t>
            </a:r>
            <a:r>
              <a:rPr lang="en-GB" sz="1000" dirty="0">
                <a:solidFill>
                  <a:schemeClr val="bg1"/>
                </a:solidFill>
              </a:rPr>
              <a:t> = 0; //bird jump speed</a:t>
            </a:r>
            <a:br>
              <a:rPr lang="en-GB" sz="1000" dirty="0">
                <a:solidFill>
                  <a:schemeClr val="bg1"/>
                </a:solidFill>
              </a:rPr>
            </a:br>
            <a:r>
              <a:rPr lang="en-GB" sz="1000" dirty="0">
                <a:solidFill>
                  <a:schemeClr val="bg1"/>
                </a:solidFill>
              </a:rPr>
              <a:t>let gravity = 0.4;</a:t>
            </a:r>
            <a:br>
              <a:rPr lang="en-GB" sz="1000" dirty="0">
                <a:solidFill>
                  <a:schemeClr val="bg1"/>
                </a:solidFill>
              </a:rPr>
            </a:br>
            <a:br>
              <a:rPr lang="en-GB" sz="1000" dirty="0">
                <a:solidFill>
                  <a:schemeClr val="bg1"/>
                </a:solidFill>
              </a:rPr>
            </a:br>
            <a:r>
              <a:rPr lang="en-GB" sz="1000" dirty="0" err="1">
                <a:solidFill>
                  <a:schemeClr val="bg1"/>
                </a:solidFill>
              </a:rPr>
              <a:t>window.onload</a:t>
            </a:r>
            <a:r>
              <a:rPr lang="en-GB" sz="1000" dirty="0">
                <a:solidFill>
                  <a:schemeClr val="bg1"/>
                </a:solidFill>
              </a:rPr>
              <a:t> = function() {</a:t>
            </a:r>
            <a:br>
              <a:rPr lang="en-GB" sz="1000" dirty="0">
                <a:solidFill>
                  <a:schemeClr val="bg1"/>
                </a:solidFill>
              </a:rPr>
            </a:br>
            <a:br>
              <a:rPr lang="en-GB" sz="1000" dirty="0">
                <a:solidFill>
                  <a:schemeClr val="bg1"/>
                </a:solidFill>
              </a:rPr>
            </a:br>
            <a:r>
              <a:rPr lang="en-GB" sz="1000" dirty="0">
                <a:solidFill>
                  <a:schemeClr val="bg1"/>
                </a:solidFill>
              </a:rPr>
              <a:t>    </a:t>
            </a:r>
            <a:r>
              <a:rPr lang="en-GB" sz="1000" dirty="0" err="1">
                <a:solidFill>
                  <a:schemeClr val="bg1"/>
                </a:solidFill>
              </a:rPr>
              <a:t>birdImg</a:t>
            </a:r>
            <a:r>
              <a:rPr lang="en-GB" sz="1000" dirty="0">
                <a:solidFill>
                  <a:schemeClr val="bg1"/>
                </a:solidFill>
              </a:rPr>
              <a:t> = new Image();</a:t>
            </a:r>
            <a:br>
              <a:rPr lang="en-GB" sz="1000" dirty="0">
                <a:solidFill>
                  <a:schemeClr val="bg1"/>
                </a:solidFill>
              </a:rPr>
            </a:br>
            <a:r>
              <a:rPr lang="en-GB" sz="1000" dirty="0">
                <a:solidFill>
                  <a:schemeClr val="bg1"/>
                </a:solidFill>
              </a:rPr>
              <a:t>    </a:t>
            </a:r>
            <a:r>
              <a:rPr lang="en-GB" sz="1000" dirty="0" err="1">
                <a:solidFill>
                  <a:schemeClr val="bg1"/>
                </a:solidFill>
              </a:rPr>
              <a:t>birdImg.src</a:t>
            </a:r>
            <a:r>
              <a:rPr lang="en-GB" sz="1000" dirty="0">
                <a:solidFill>
                  <a:schemeClr val="bg1"/>
                </a:solidFill>
              </a:rPr>
              <a:t> = "./flappybird.png";</a:t>
            </a:r>
            <a:br>
              <a:rPr lang="en-GB" sz="1000" dirty="0">
                <a:solidFill>
                  <a:schemeClr val="bg1"/>
                </a:solidFill>
              </a:rPr>
            </a:br>
            <a:r>
              <a:rPr lang="en-GB" sz="1000" dirty="0">
                <a:solidFill>
                  <a:schemeClr val="bg1"/>
                </a:solidFill>
              </a:rPr>
              <a:t>    </a:t>
            </a:r>
            <a:r>
              <a:rPr lang="en-GB" sz="1000" dirty="0" err="1">
                <a:solidFill>
                  <a:schemeClr val="bg1"/>
                </a:solidFill>
              </a:rPr>
              <a:t>birdImg.onload</a:t>
            </a:r>
            <a:r>
              <a:rPr lang="en-GB" sz="1000" dirty="0">
                <a:solidFill>
                  <a:schemeClr val="bg1"/>
                </a:solidFill>
              </a:rPr>
              <a:t> =</a:t>
            </a:r>
            <a:endParaRPr lang="en-GB" sz="950" dirty="0">
              <a:solidFill>
                <a:schemeClr val="bg1"/>
              </a:solidFill>
            </a:endParaRPr>
          </a:p>
        </p:txBody>
      </p:sp>
      <p:sp>
        <p:nvSpPr>
          <p:cNvPr id="6" name="TextBox 5">
            <a:extLst>
              <a:ext uri="{FF2B5EF4-FFF2-40B4-BE49-F238E27FC236}">
                <a16:creationId xmlns:a16="http://schemas.microsoft.com/office/drawing/2014/main" id="{27AFDF75-3F4C-18B2-FA1C-1B736E48437D}"/>
              </a:ext>
            </a:extLst>
          </p:cNvPr>
          <p:cNvSpPr txBox="1"/>
          <p:nvPr/>
        </p:nvSpPr>
        <p:spPr>
          <a:xfrm>
            <a:off x="4470400" y="101600"/>
            <a:ext cx="4572000" cy="8402300"/>
          </a:xfrm>
          <a:prstGeom prst="rect">
            <a:avLst/>
          </a:prstGeom>
          <a:noFill/>
        </p:spPr>
        <p:txBody>
          <a:bodyPr wrap="square">
            <a:spAutoFit/>
          </a:bodyPr>
          <a:lstStyle/>
          <a:p>
            <a:r>
              <a:rPr lang="en-GB" sz="1200" dirty="0">
                <a:solidFill>
                  <a:schemeClr val="bg1"/>
                </a:solidFill>
                <a:latin typeface="Press Start 2P" panose="020B0604020202020204" charset="0"/>
              </a:rPr>
              <a:t>function()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context.drawImage</a:t>
            </a:r>
            <a:r>
              <a:rPr lang="en-GB" sz="1200" dirty="0">
                <a:solidFill>
                  <a:schemeClr val="bg1"/>
                </a:solidFill>
                <a:latin typeface="Press Start 2P" panose="020B0604020202020204" charset="0"/>
              </a:rPr>
              <a:t>(</a:t>
            </a:r>
            <a:r>
              <a:rPr lang="en-GB" sz="1200" dirty="0" err="1">
                <a:solidFill>
                  <a:schemeClr val="bg1"/>
                </a:solidFill>
                <a:latin typeface="Press Start 2P" panose="020B0604020202020204" charset="0"/>
              </a:rPr>
              <a:t>birdImg</a:t>
            </a: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bird.x</a:t>
            </a: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bird.y</a:t>
            </a: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bird.width</a:t>
            </a: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bird.height</a:t>
            </a:r>
            <a:r>
              <a:rPr lang="en-GB" sz="1200" dirty="0">
                <a:solidFill>
                  <a:schemeClr val="bg1"/>
                </a:solidFill>
                <a:latin typeface="Press Start 2P" panose="020B0604020202020204" charset="0"/>
              </a:rPr>
              <a:t>);</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a:t>
            </a:r>
            <a:br>
              <a:rPr lang="en-GB" sz="1200" dirty="0">
                <a:solidFill>
                  <a:schemeClr val="bg1"/>
                </a:solidFill>
                <a:latin typeface="Press Start 2P" panose="020B0604020202020204" charset="0"/>
              </a:rPr>
            </a:b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function update()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requestAnimationFrame</a:t>
            </a:r>
            <a:r>
              <a:rPr lang="en-GB" sz="1200" dirty="0">
                <a:solidFill>
                  <a:schemeClr val="bg1"/>
                </a:solidFill>
                <a:latin typeface="Press Start 2P" panose="020B0604020202020204" charset="0"/>
              </a:rPr>
              <a:t>(update);</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if (</a:t>
            </a:r>
            <a:r>
              <a:rPr lang="en-GB" sz="1200" dirty="0" err="1">
                <a:solidFill>
                  <a:schemeClr val="bg1"/>
                </a:solidFill>
                <a:latin typeface="Press Start 2P" panose="020B0604020202020204" charset="0"/>
              </a:rPr>
              <a:t>gameOver</a:t>
            </a:r>
            <a:r>
              <a:rPr lang="en-GB" sz="1200" dirty="0">
                <a:solidFill>
                  <a:schemeClr val="bg1"/>
                </a:solidFill>
                <a:latin typeface="Press Start 2P" panose="020B0604020202020204" charset="0"/>
              </a:rPr>
              <a:t>)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return;</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context.clearRect</a:t>
            </a:r>
            <a:r>
              <a:rPr lang="en-GB" sz="1200" dirty="0">
                <a:solidFill>
                  <a:schemeClr val="bg1"/>
                </a:solidFill>
                <a:latin typeface="Press Start 2P" panose="020B0604020202020204" charset="0"/>
              </a:rPr>
              <a:t>(0, 0, </a:t>
            </a:r>
            <a:r>
              <a:rPr lang="en-GB" sz="1200" dirty="0" err="1">
                <a:solidFill>
                  <a:schemeClr val="bg1"/>
                </a:solidFill>
                <a:latin typeface="Press Start 2P" panose="020B0604020202020204" charset="0"/>
              </a:rPr>
              <a:t>board.width</a:t>
            </a: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board.height</a:t>
            </a:r>
            <a:r>
              <a:rPr lang="en-GB" sz="1200" dirty="0">
                <a:solidFill>
                  <a:schemeClr val="bg1"/>
                </a:solidFill>
                <a:latin typeface="Press Start 2P" panose="020B0604020202020204" charset="0"/>
              </a:rPr>
              <a:t>);</a:t>
            </a:r>
            <a:br>
              <a:rPr lang="en-GB" sz="1200" dirty="0">
                <a:solidFill>
                  <a:schemeClr val="bg1"/>
                </a:solidFill>
                <a:latin typeface="Press Start 2P" panose="020B0604020202020204" charset="0"/>
              </a:rPr>
            </a:b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//bird</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velocityY</a:t>
            </a:r>
            <a:r>
              <a:rPr lang="en-GB" sz="1200" dirty="0">
                <a:solidFill>
                  <a:schemeClr val="bg1"/>
                </a:solidFill>
                <a:latin typeface="Press Start 2P" panose="020B0604020202020204" charset="0"/>
              </a:rPr>
              <a:t> += gravity;</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bird.y</a:t>
            </a:r>
            <a:r>
              <a:rPr lang="en-GB" sz="1200" dirty="0">
                <a:solidFill>
                  <a:schemeClr val="bg1"/>
                </a:solidFill>
                <a:latin typeface="Press Start 2P" panose="020B0604020202020204" charset="0"/>
              </a:rPr>
              <a:t> = </a:t>
            </a:r>
            <a:r>
              <a:rPr lang="en-GB" sz="1200" dirty="0" err="1">
                <a:solidFill>
                  <a:schemeClr val="bg1"/>
                </a:solidFill>
                <a:latin typeface="Press Start 2P" panose="020B0604020202020204" charset="0"/>
              </a:rPr>
              <a:t>Math.max</a:t>
            </a:r>
            <a:r>
              <a:rPr lang="en-GB" sz="1200" dirty="0">
                <a:solidFill>
                  <a:schemeClr val="bg1"/>
                </a:solidFill>
                <a:latin typeface="Press Start 2P" panose="020B0604020202020204" charset="0"/>
              </a:rPr>
              <a:t>(</a:t>
            </a:r>
            <a:r>
              <a:rPr lang="en-GB" sz="1200" dirty="0" err="1">
                <a:solidFill>
                  <a:schemeClr val="bg1"/>
                </a:solidFill>
                <a:latin typeface="Press Start 2P" panose="020B0604020202020204" charset="0"/>
              </a:rPr>
              <a:t>bird.y</a:t>
            </a:r>
            <a:r>
              <a:rPr lang="en-GB" sz="1200" dirty="0">
                <a:solidFill>
                  <a:schemeClr val="bg1"/>
                </a:solidFill>
                <a:latin typeface="Press Start 2P" panose="020B0604020202020204" charset="0"/>
              </a:rPr>
              <a:t> + </a:t>
            </a:r>
            <a:r>
              <a:rPr lang="en-GB" sz="1200" dirty="0" err="1">
                <a:solidFill>
                  <a:schemeClr val="bg1"/>
                </a:solidFill>
                <a:latin typeface="Press Start 2P" panose="020B0604020202020204" charset="0"/>
              </a:rPr>
              <a:t>velocityY</a:t>
            </a:r>
            <a:r>
              <a:rPr lang="en-GB" sz="1200" dirty="0">
                <a:solidFill>
                  <a:schemeClr val="bg1"/>
                </a:solidFill>
                <a:latin typeface="Press Start 2P" panose="020B0604020202020204" charset="0"/>
              </a:rPr>
              <a:t>, 0);</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context.drawImage</a:t>
            </a:r>
            <a:r>
              <a:rPr lang="en-GB" sz="1200" dirty="0">
                <a:solidFill>
                  <a:schemeClr val="bg1"/>
                </a:solidFill>
                <a:latin typeface="Press Start 2P" panose="020B0604020202020204" charset="0"/>
              </a:rPr>
              <a:t>(</a:t>
            </a:r>
            <a:r>
              <a:rPr lang="en-GB" sz="1200" dirty="0" err="1">
                <a:solidFill>
                  <a:schemeClr val="bg1"/>
                </a:solidFill>
                <a:latin typeface="Press Start 2P" panose="020B0604020202020204" charset="0"/>
              </a:rPr>
              <a:t>birdImg</a:t>
            </a: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bird.x</a:t>
            </a: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bird.y</a:t>
            </a: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bird.width</a:t>
            </a: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bird.height</a:t>
            </a:r>
            <a:r>
              <a:rPr lang="en-GB" sz="1200" dirty="0">
                <a:solidFill>
                  <a:schemeClr val="bg1"/>
                </a:solidFill>
                <a:latin typeface="Press Start 2P" panose="020B0604020202020204" charset="0"/>
              </a:rPr>
              <a:t>);</a:t>
            </a:r>
            <a:br>
              <a:rPr lang="en-GB" sz="1200" dirty="0">
                <a:solidFill>
                  <a:schemeClr val="bg1"/>
                </a:solidFill>
                <a:latin typeface="Press Start 2P" panose="020B0604020202020204" charset="0"/>
              </a:rPr>
            </a:b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a:t>
            </a:r>
            <a:br>
              <a:rPr lang="en-GB" sz="1200" dirty="0">
                <a:solidFill>
                  <a:schemeClr val="bg1"/>
                </a:solidFill>
                <a:latin typeface="Press Start 2P" panose="020B0604020202020204" charset="0"/>
              </a:rPr>
            </a:b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function </a:t>
            </a:r>
            <a:r>
              <a:rPr lang="en-GB" sz="1200" dirty="0" err="1">
                <a:solidFill>
                  <a:schemeClr val="bg1"/>
                </a:solidFill>
                <a:latin typeface="Press Start 2P" panose="020B0604020202020204" charset="0"/>
              </a:rPr>
              <a:t>moveBird</a:t>
            </a:r>
            <a:r>
              <a:rPr lang="en-GB" sz="1200" dirty="0">
                <a:solidFill>
                  <a:schemeClr val="bg1"/>
                </a:solidFill>
                <a:latin typeface="Press Start 2P" panose="020B0604020202020204" charset="0"/>
              </a:rPr>
              <a:t>(e)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if (</a:t>
            </a:r>
            <a:r>
              <a:rPr lang="en-GB" sz="1200" dirty="0" err="1">
                <a:solidFill>
                  <a:schemeClr val="bg1"/>
                </a:solidFill>
                <a:latin typeface="Press Start 2P" panose="020B0604020202020204" charset="0"/>
              </a:rPr>
              <a:t>e.code</a:t>
            </a:r>
            <a:r>
              <a:rPr lang="en-GB" sz="1200" dirty="0">
                <a:solidFill>
                  <a:schemeClr val="bg1"/>
                </a:solidFill>
                <a:latin typeface="Press Start 2P" panose="020B0604020202020204" charset="0"/>
              </a:rPr>
              <a:t> == "Space" || </a:t>
            </a:r>
            <a:r>
              <a:rPr lang="en-GB" sz="1200" dirty="0" err="1">
                <a:solidFill>
                  <a:schemeClr val="bg1"/>
                </a:solidFill>
                <a:latin typeface="Press Start 2P" panose="020B0604020202020204" charset="0"/>
              </a:rPr>
              <a:t>e.code</a:t>
            </a:r>
            <a:r>
              <a:rPr lang="en-GB" sz="1200" dirty="0">
                <a:solidFill>
                  <a:schemeClr val="bg1"/>
                </a:solidFill>
                <a:latin typeface="Press Start 2P" panose="020B0604020202020204" charset="0"/>
              </a:rPr>
              <a:t> == "</a:t>
            </a:r>
            <a:r>
              <a:rPr lang="en-GB" sz="1200" dirty="0" err="1">
                <a:solidFill>
                  <a:schemeClr val="bg1"/>
                </a:solidFill>
                <a:latin typeface="Press Start 2P" panose="020B0604020202020204" charset="0"/>
              </a:rPr>
              <a:t>ArrowUp</a:t>
            </a:r>
            <a:r>
              <a:rPr lang="en-GB" sz="1200" dirty="0">
                <a:solidFill>
                  <a:schemeClr val="bg1"/>
                </a:solidFill>
                <a:latin typeface="Press Start 2P" panose="020B0604020202020204" charset="0"/>
              </a:rPr>
              <a:t>" || </a:t>
            </a:r>
            <a:r>
              <a:rPr lang="en-GB" sz="1200" dirty="0" err="1">
                <a:solidFill>
                  <a:schemeClr val="bg1"/>
                </a:solidFill>
                <a:latin typeface="Press Start 2P" panose="020B0604020202020204" charset="0"/>
              </a:rPr>
              <a:t>e.code</a:t>
            </a:r>
            <a:r>
              <a:rPr lang="en-GB" sz="1200" dirty="0">
                <a:solidFill>
                  <a:schemeClr val="bg1"/>
                </a:solidFill>
                <a:latin typeface="Press Start 2P" panose="020B0604020202020204" charset="0"/>
              </a:rPr>
              <a:t> == "</a:t>
            </a:r>
            <a:r>
              <a:rPr lang="en-GB" sz="1200" dirty="0" err="1">
                <a:solidFill>
                  <a:schemeClr val="bg1"/>
                </a:solidFill>
                <a:latin typeface="Press Start 2P" panose="020B0604020202020204" charset="0"/>
              </a:rPr>
              <a:t>KeyX</a:t>
            </a:r>
            <a:r>
              <a:rPr lang="en-GB" sz="1200" dirty="0">
                <a:solidFill>
                  <a:schemeClr val="bg1"/>
                </a:solidFill>
                <a:latin typeface="Press Start 2P" panose="020B0604020202020204" charset="0"/>
              </a:rPr>
              <a:t>")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//jump</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velocityY</a:t>
            </a:r>
            <a:r>
              <a:rPr lang="en-GB" sz="1200" dirty="0">
                <a:solidFill>
                  <a:schemeClr val="bg1"/>
                </a:solidFill>
                <a:latin typeface="Press Start 2P" panose="020B0604020202020204" charset="0"/>
              </a:rPr>
              <a:t> = -6;</a:t>
            </a:r>
            <a:br>
              <a:rPr lang="en-GB" sz="1200" dirty="0">
                <a:solidFill>
                  <a:schemeClr val="bg1"/>
                </a:solidFill>
                <a:latin typeface="Press Start 2P" panose="020B0604020202020204" charset="0"/>
              </a:rPr>
            </a:b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//reset game</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if (</a:t>
            </a:r>
            <a:r>
              <a:rPr lang="en-GB" sz="1200" dirty="0" err="1">
                <a:solidFill>
                  <a:schemeClr val="bg1"/>
                </a:solidFill>
                <a:latin typeface="Press Start 2P" panose="020B0604020202020204" charset="0"/>
              </a:rPr>
              <a:t>gameOver</a:t>
            </a:r>
            <a:r>
              <a:rPr lang="en-GB" sz="1200" dirty="0">
                <a:solidFill>
                  <a:schemeClr val="bg1"/>
                </a:solidFill>
                <a:latin typeface="Press Start 2P" panose="020B0604020202020204" charset="0"/>
              </a:rPr>
              <a:t>)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r>
              <a:rPr lang="en-GB" sz="1200" dirty="0" err="1">
                <a:solidFill>
                  <a:schemeClr val="bg1"/>
                </a:solidFill>
                <a:latin typeface="Press Start 2P" panose="020B0604020202020204" charset="0"/>
              </a:rPr>
              <a:t>bird.y</a:t>
            </a:r>
            <a:r>
              <a:rPr lang="en-GB" sz="1200" dirty="0">
                <a:solidFill>
                  <a:schemeClr val="bg1"/>
                </a:solidFill>
                <a:latin typeface="Press Start 2P" panose="020B0604020202020204" charset="0"/>
              </a:rPr>
              <a:t> = </a:t>
            </a:r>
            <a:r>
              <a:rPr lang="en-GB" sz="1200" dirty="0" err="1">
                <a:solidFill>
                  <a:schemeClr val="bg1"/>
                </a:solidFill>
                <a:latin typeface="Press Start 2P" panose="020B0604020202020204" charset="0"/>
              </a:rPr>
              <a:t>birdY</a:t>
            </a:r>
            <a:r>
              <a:rPr lang="en-GB" sz="1200" dirty="0">
                <a:solidFill>
                  <a:schemeClr val="bg1"/>
                </a:solidFill>
                <a:latin typeface="Press Start 2P" panose="020B0604020202020204" charset="0"/>
              </a:rPr>
              <a:t>;</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    }</a:t>
            </a:r>
            <a:br>
              <a:rPr lang="en-GB" sz="1200" dirty="0">
                <a:solidFill>
                  <a:schemeClr val="bg1"/>
                </a:solidFill>
                <a:latin typeface="Press Start 2P" panose="020B0604020202020204" charset="0"/>
              </a:rPr>
            </a:br>
            <a:r>
              <a:rPr lang="en-GB" sz="1200" dirty="0">
                <a:solidFill>
                  <a:schemeClr val="bg1"/>
                </a:solidFill>
                <a:latin typeface="Press Start 2P" panose="020B0604020202020204" charset="0"/>
              </a:rPr>
              <a:t>}</a:t>
            </a:r>
            <a:br>
              <a:rPr lang="en-GB" sz="1200" dirty="0">
                <a:solidFill>
                  <a:schemeClr val="bg1"/>
                </a:solidFill>
                <a:latin typeface="Press Start 2P" panose="020B0604020202020204" charset="0"/>
              </a:rPr>
            </a:br>
            <a:endParaRPr lang="en-GB" sz="1200" dirty="0">
              <a:latin typeface="Press Start 2P" panose="020B0604020202020204" charset="0"/>
            </a:endParaRPr>
          </a:p>
        </p:txBody>
      </p:sp>
    </p:spTree>
    <p:extLst>
      <p:ext uri="{BB962C8B-B14F-4D97-AF65-F5344CB8AC3E}">
        <p14:creationId xmlns:p14="http://schemas.microsoft.com/office/powerpoint/2010/main" val="3507678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38C22794-498E-4249-AEB9-BA3F55AEF317}"/>
              </a:ext>
            </a:extLst>
          </p:cNvPr>
          <p:cNvSpPr>
            <a:spLocks noGrp="1"/>
          </p:cNvSpPr>
          <p:nvPr>
            <p:ph type="title"/>
          </p:nvPr>
        </p:nvSpPr>
        <p:spPr>
          <a:xfrm>
            <a:off x="2198250" y="689780"/>
            <a:ext cx="4747500" cy="1807200"/>
          </a:xfrm>
        </p:spPr>
        <p:txBody>
          <a:bodyPr/>
          <a:lstStyle/>
          <a:p>
            <a:r>
              <a:rPr lang="en-US" dirty="0"/>
              <a:t>Future plans</a:t>
            </a:r>
            <a:endParaRPr lang="ro-RO" dirty="0"/>
          </a:p>
        </p:txBody>
      </p:sp>
      <p:sp>
        <p:nvSpPr>
          <p:cNvPr id="3" name="CasetăText 2">
            <a:extLst>
              <a:ext uri="{FF2B5EF4-FFF2-40B4-BE49-F238E27FC236}">
                <a16:creationId xmlns:a16="http://schemas.microsoft.com/office/drawing/2014/main" id="{0183F6EF-4D20-8B4C-C60D-77AA39EAF3DD}"/>
              </a:ext>
            </a:extLst>
          </p:cNvPr>
          <p:cNvSpPr txBox="1"/>
          <p:nvPr/>
        </p:nvSpPr>
        <p:spPr>
          <a:xfrm>
            <a:off x="1449659" y="2735300"/>
            <a:ext cx="6527180" cy="1569660"/>
          </a:xfrm>
          <a:prstGeom prst="rect">
            <a:avLst/>
          </a:prstGeom>
          <a:noFill/>
        </p:spPr>
        <p:txBody>
          <a:bodyPr wrap="square" rtlCol="0">
            <a:spAutoFit/>
          </a:bodyPr>
          <a:lstStyle/>
          <a:p>
            <a:r>
              <a:rPr lang="en-US" sz="1600" dirty="0">
                <a:solidFill>
                  <a:schemeClr val="bg1"/>
                </a:solidFill>
                <a:latin typeface="Press Start 2P" panose="020B0604020202020204" charset="0"/>
              </a:rPr>
              <a:t>As we conclude the presentation on the Game World web application, let's take a look at the next steps and future plans for the application. Here's what we have in store:</a:t>
            </a:r>
            <a:endParaRPr lang="ro-RO" sz="1600" dirty="0">
              <a:solidFill>
                <a:schemeClr val="bg1"/>
              </a:solidFill>
              <a:latin typeface="Press Start 2P" panose="020B0604020202020204" charset="0"/>
            </a:endParaRPr>
          </a:p>
        </p:txBody>
      </p:sp>
    </p:spTree>
    <p:extLst>
      <p:ext uri="{BB962C8B-B14F-4D97-AF65-F5344CB8AC3E}">
        <p14:creationId xmlns:p14="http://schemas.microsoft.com/office/powerpoint/2010/main" val="719828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2">
            <a:extLst>
              <a:ext uri="{FF2B5EF4-FFF2-40B4-BE49-F238E27FC236}">
                <a16:creationId xmlns:a16="http://schemas.microsoft.com/office/drawing/2014/main" id="{93FFA51A-3BDF-C18C-A603-B24D033DB285}"/>
              </a:ext>
            </a:extLst>
          </p:cNvPr>
          <p:cNvSpPr>
            <a:spLocks noGrp="1"/>
          </p:cNvSpPr>
          <p:nvPr>
            <p:ph type="subTitle" idx="14"/>
          </p:nvPr>
        </p:nvSpPr>
        <p:spPr>
          <a:xfrm>
            <a:off x="1170877" y="1672683"/>
            <a:ext cx="6802244" cy="3049839"/>
          </a:xfrm>
        </p:spPr>
        <p:txBody>
          <a:bodyPr/>
          <a:lstStyle/>
          <a:p>
            <a:r>
              <a:rPr lang="en-US" dirty="0">
                <a:solidFill>
                  <a:schemeClr val="bg1"/>
                </a:solidFill>
              </a:rPr>
              <a:t>We are committed to enhancing the gaming experience on Game World by regularly developing and adding new games to the platform. Our team will focus on creating innovative and engaging game concepts that cater to a wide range of player interests.</a:t>
            </a:r>
          </a:p>
        </p:txBody>
      </p:sp>
      <p:sp>
        <p:nvSpPr>
          <p:cNvPr id="11" name="Title 13">
            <a:extLst>
              <a:ext uri="{FF2B5EF4-FFF2-40B4-BE49-F238E27FC236}">
                <a16:creationId xmlns:a16="http://schemas.microsoft.com/office/drawing/2014/main" id="{93CB86DB-0AA1-D6BB-00DA-D7BDD8B1AF9E}"/>
              </a:ext>
            </a:extLst>
          </p:cNvPr>
          <p:cNvSpPr>
            <a:spLocks noGrp="1"/>
          </p:cNvSpPr>
          <p:nvPr>
            <p:ph type="title" idx="15"/>
          </p:nvPr>
        </p:nvSpPr>
        <p:spPr>
          <a:xfrm>
            <a:off x="1094717" y="420978"/>
            <a:ext cx="6954565" cy="333300"/>
          </a:xfrm>
        </p:spPr>
        <p:txBody>
          <a:bodyPr/>
          <a:lstStyle/>
          <a:p>
            <a:r>
              <a:rPr lang="en-US" dirty="0"/>
              <a:t>Continuous Game </a:t>
            </a:r>
            <a:r>
              <a:rPr lang="en-US" dirty="0" err="1"/>
              <a:t>Developement</a:t>
            </a:r>
            <a:endParaRPr lang="en-US" dirty="0"/>
          </a:p>
        </p:txBody>
      </p:sp>
    </p:spTree>
    <p:extLst>
      <p:ext uri="{BB962C8B-B14F-4D97-AF65-F5344CB8AC3E}">
        <p14:creationId xmlns:p14="http://schemas.microsoft.com/office/powerpoint/2010/main" val="3287766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2">
            <a:extLst>
              <a:ext uri="{FF2B5EF4-FFF2-40B4-BE49-F238E27FC236}">
                <a16:creationId xmlns:a16="http://schemas.microsoft.com/office/drawing/2014/main" id="{93FFA51A-3BDF-C18C-A603-B24D033DB285}"/>
              </a:ext>
            </a:extLst>
          </p:cNvPr>
          <p:cNvSpPr>
            <a:spLocks noGrp="1"/>
          </p:cNvSpPr>
          <p:nvPr>
            <p:ph type="subTitle" idx="14"/>
          </p:nvPr>
        </p:nvSpPr>
        <p:spPr>
          <a:xfrm>
            <a:off x="1170877" y="1672683"/>
            <a:ext cx="6802244" cy="3049839"/>
          </a:xfrm>
        </p:spPr>
        <p:txBody>
          <a:bodyPr/>
          <a:lstStyle/>
          <a:p>
            <a:r>
              <a:rPr lang="en-US" dirty="0">
                <a:solidFill>
                  <a:schemeClr val="bg1"/>
                </a:solidFill>
              </a:rPr>
              <a:t>We highly value the input of our players. We will establish a robust feedback mechanism to encourage users to share their thoughts, suggestions, and ideas for new games. This will help us tailor the gaming experience to better meet the expectations and preferences of our player community.</a:t>
            </a:r>
          </a:p>
        </p:txBody>
      </p:sp>
      <p:sp>
        <p:nvSpPr>
          <p:cNvPr id="11" name="Title 13">
            <a:extLst>
              <a:ext uri="{FF2B5EF4-FFF2-40B4-BE49-F238E27FC236}">
                <a16:creationId xmlns:a16="http://schemas.microsoft.com/office/drawing/2014/main" id="{93CB86DB-0AA1-D6BB-00DA-D7BDD8B1AF9E}"/>
              </a:ext>
            </a:extLst>
          </p:cNvPr>
          <p:cNvSpPr>
            <a:spLocks noGrp="1"/>
          </p:cNvSpPr>
          <p:nvPr>
            <p:ph type="title" idx="15"/>
          </p:nvPr>
        </p:nvSpPr>
        <p:spPr>
          <a:xfrm>
            <a:off x="1094717" y="420978"/>
            <a:ext cx="6954565" cy="333300"/>
          </a:xfrm>
        </p:spPr>
        <p:txBody>
          <a:bodyPr/>
          <a:lstStyle/>
          <a:p>
            <a:r>
              <a:rPr lang="en-US" dirty="0"/>
              <a:t>Player Feedback and Suggestions</a:t>
            </a:r>
          </a:p>
        </p:txBody>
      </p:sp>
    </p:spTree>
    <p:extLst>
      <p:ext uri="{BB962C8B-B14F-4D97-AF65-F5344CB8AC3E}">
        <p14:creationId xmlns:p14="http://schemas.microsoft.com/office/powerpoint/2010/main" val="3705289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40"/>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THEM</a:t>
            </a:r>
            <a:endParaRPr dirty="0"/>
          </a:p>
        </p:txBody>
      </p:sp>
      <p:sp>
        <p:nvSpPr>
          <p:cNvPr id="1056" name="Google Shape;1056;p40"/>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a:t>
            </a:r>
            <a:endParaRPr dirty="0"/>
          </a:p>
        </p:txBody>
      </p:sp>
      <p:sp>
        <p:nvSpPr>
          <p:cNvPr id="1057" name="Google Shape;1057;p40"/>
          <p:cNvSpPr txBox="1">
            <a:spLocks noGrp="1"/>
          </p:cNvSpPr>
          <p:nvPr>
            <p:ph type="subTitle" idx="1"/>
          </p:nvPr>
        </p:nvSpPr>
        <p:spPr>
          <a:xfrm>
            <a:off x="5413531" y="30372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chemeClr val="bg1"/>
                </a:solidFill>
                <a:effectLst/>
                <a:latin typeface="Maven Pro" panose="020B0604020202020204" charset="0"/>
              </a:rPr>
              <a:t>We understand the importance of a seamless gaming experience, which is why our web application is completely ad-free. By removing ads, we ensure that players can enjoy uninterrupted gameplay without distractions.</a:t>
            </a:r>
            <a:endParaRPr dirty="0">
              <a:solidFill>
                <a:schemeClr val="bg1"/>
              </a:solidFill>
              <a:latin typeface="Maven Pro" panose="020B0604020202020204" charset="0"/>
            </a:endParaRPr>
          </a:p>
        </p:txBody>
      </p:sp>
      <p:sp>
        <p:nvSpPr>
          <p:cNvPr id="1058" name="Google Shape;1058;p40"/>
          <p:cNvSpPr txBox="1">
            <a:spLocks noGrp="1"/>
          </p:cNvSpPr>
          <p:nvPr>
            <p:ph type="subTitle" idx="3"/>
          </p:nvPr>
        </p:nvSpPr>
        <p:spPr>
          <a:xfrm>
            <a:off x="793019" y="27832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chemeClr val="bg1"/>
                </a:solidFill>
                <a:effectLst/>
                <a:latin typeface="Maven Pro" panose="020B0604020202020204" charset="0"/>
              </a:rPr>
              <a:t>Many other platforms include advertisements within their games, which can sometimes disrupt the gaming experience or cause delays.</a:t>
            </a:r>
            <a:endParaRPr dirty="0">
              <a:solidFill>
                <a:schemeClr val="bg1"/>
              </a:solidFill>
              <a:latin typeface="Maven Pro" panose="020B0604020202020204" charset="0"/>
            </a:endParaRPr>
          </a:p>
        </p:txBody>
      </p:sp>
      <p:sp>
        <p:nvSpPr>
          <p:cNvPr id="2" name="Google Shape;963;p33">
            <a:extLst>
              <a:ext uri="{FF2B5EF4-FFF2-40B4-BE49-F238E27FC236}">
                <a16:creationId xmlns:a16="http://schemas.microsoft.com/office/drawing/2014/main" id="{2E44C339-9FC8-09DF-9310-E4A8982AF061}"/>
              </a:ext>
            </a:extLst>
          </p:cNvPr>
          <p:cNvSpPr txBox="1">
            <a:spLocks/>
          </p:cNvSpPr>
          <p:nvPr/>
        </p:nvSpPr>
        <p:spPr>
          <a:xfrm>
            <a:off x="1103631" y="154150"/>
            <a:ext cx="7251700" cy="94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ress Start 2P"/>
              <a:buNone/>
              <a:defRPr sz="3900" b="0" i="0" u="none" strike="noStrike" cap="none">
                <a:solidFill>
                  <a:schemeClr val="dk1"/>
                </a:solidFill>
                <a:latin typeface="Press Start 2P"/>
                <a:ea typeface="Press Start 2P"/>
                <a:cs typeface="Press Start 2P"/>
                <a:sym typeface="Press Start 2P"/>
              </a:defRPr>
            </a:lvl1pPr>
            <a:lvl2pPr marR="0" lvl="1"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2pPr>
            <a:lvl3pPr marR="0" lvl="2"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3pPr>
            <a:lvl4pPr marR="0" lvl="3"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4pPr>
            <a:lvl5pPr marR="0" lvl="4"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5pPr>
            <a:lvl6pPr marR="0" lvl="5"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6pPr>
            <a:lvl7pPr marR="0" lvl="6"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7pPr>
            <a:lvl8pPr marR="0" lvl="7"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8pPr>
            <a:lvl9pPr marR="0" lvl="8"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9pPr>
          </a:lstStyle>
          <a:p>
            <a:pPr algn="just"/>
            <a:r>
              <a:rPr lang="en-US" u="sng" dirty="0">
                <a:solidFill>
                  <a:schemeClr val="bg1"/>
                </a:solidFill>
              </a:rPr>
              <a:t>Advertisements</a:t>
            </a:r>
            <a:endParaRPr lang="en-GB" u="sng"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2">
            <a:extLst>
              <a:ext uri="{FF2B5EF4-FFF2-40B4-BE49-F238E27FC236}">
                <a16:creationId xmlns:a16="http://schemas.microsoft.com/office/drawing/2014/main" id="{93FFA51A-3BDF-C18C-A603-B24D033DB285}"/>
              </a:ext>
            </a:extLst>
          </p:cNvPr>
          <p:cNvSpPr>
            <a:spLocks noGrp="1"/>
          </p:cNvSpPr>
          <p:nvPr>
            <p:ph type="subTitle" idx="14"/>
          </p:nvPr>
        </p:nvSpPr>
        <p:spPr>
          <a:xfrm>
            <a:off x="1170877" y="1672683"/>
            <a:ext cx="6802244" cy="3049839"/>
          </a:xfrm>
        </p:spPr>
        <p:txBody>
          <a:bodyPr/>
          <a:lstStyle/>
          <a:p>
            <a:r>
              <a:rPr lang="en-US" dirty="0">
                <a:solidFill>
                  <a:schemeClr val="bg1"/>
                </a:solidFill>
              </a:rPr>
              <a:t>Our development team will work on refining the user interface (UI) and user experience (UX) of the Game World application. We will conduct thorough usability testing, gather user feedback, and implement enhancements to ensure intuitive navigation, visually appealing graphics, and smooth gameplay.</a:t>
            </a:r>
          </a:p>
        </p:txBody>
      </p:sp>
      <p:sp>
        <p:nvSpPr>
          <p:cNvPr id="11" name="Title 13">
            <a:extLst>
              <a:ext uri="{FF2B5EF4-FFF2-40B4-BE49-F238E27FC236}">
                <a16:creationId xmlns:a16="http://schemas.microsoft.com/office/drawing/2014/main" id="{93CB86DB-0AA1-D6BB-00DA-D7BDD8B1AF9E}"/>
              </a:ext>
            </a:extLst>
          </p:cNvPr>
          <p:cNvSpPr>
            <a:spLocks noGrp="1"/>
          </p:cNvSpPr>
          <p:nvPr>
            <p:ph type="title" idx="15"/>
          </p:nvPr>
        </p:nvSpPr>
        <p:spPr>
          <a:xfrm>
            <a:off x="1094717" y="420978"/>
            <a:ext cx="6954565" cy="333300"/>
          </a:xfrm>
        </p:spPr>
        <p:txBody>
          <a:bodyPr/>
          <a:lstStyle/>
          <a:p>
            <a:r>
              <a:rPr lang="en-US" dirty="0"/>
              <a:t>Improved User Interface and Experience</a:t>
            </a:r>
          </a:p>
        </p:txBody>
      </p:sp>
    </p:spTree>
    <p:extLst>
      <p:ext uri="{BB962C8B-B14F-4D97-AF65-F5344CB8AC3E}">
        <p14:creationId xmlns:p14="http://schemas.microsoft.com/office/powerpoint/2010/main" val="2737979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2">
            <a:extLst>
              <a:ext uri="{FF2B5EF4-FFF2-40B4-BE49-F238E27FC236}">
                <a16:creationId xmlns:a16="http://schemas.microsoft.com/office/drawing/2014/main" id="{93FFA51A-3BDF-C18C-A603-B24D033DB285}"/>
              </a:ext>
            </a:extLst>
          </p:cNvPr>
          <p:cNvSpPr>
            <a:spLocks noGrp="1"/>
          </p:cNvSpPr>
          <p:nvPr>
            <p:ph type="subTitle" idx="14"/>
          </p:nvPr>
        </p:nvSpPr>
        <p:spPr>
          <a:xfrm>
            <a:off x="1170877" y="1672683"/>
            <a:ext cx="6802244" cy="3049839"/>
          </a:xfrm>
        </p:spPr>
        <p:txBody>
          <a:bodyPr/>
          <a:lstStyle/>
          <a:p>
            <a:r>
              <a:rPr lang="en-US" dirty="0">
                <a:solidFill>
                  <a:schemeClr val="bg1"/>
                </a:solidFill>
              </a:rPr>
              <a:t>We recognize the importance of social interaction in the gaming world. In our future updates, we plan to integrate social features that allow players to connect with friends, share achievements, and compete in multiplayer games. This will foster a sense of community and enhance the overall gaming experience</a:t>
            </a:r>
          </a:p>
        </p:txBody>
      </p:sp>
      <p:sp>
        <p:nvSpPr>
          <p:cNvPr id="11" name="Title 13">
            <a:extLst>
              <a:ext uri="{FF2B5EF4-FFF2-40B4-BE49-F238E27FC236}">
                <a16:creationId xmlns:a16="http://schemas.microsoft.com/office/drawing/2014/main" id="{93CB86DB-0AA1-D6BB-00DA-D7BDD8B1AF9E}"/>
              </a:ext>
            </a:extLst>
          </p:cNvPr>
          <p:cNvSpPr>
            <a:spLocks noGrp="1"/>
          </p:cNvSpPr>
          <p:nvPr>
            <p:ph type="title" idx="15"/>
          </p:nvPr>
        </p:nvSpPr>
        <p:spPr>
          <a:xfrm>
            <a:off x="1094717" y="420978"/>
            <a:ext cx="6954565" cy="333300"/>
          </a:xfrm>
        </p:spPr>
        <p:txBody>
          <a:bodyPr/>
          <a:lstStyle/>
          <a:p>
            <a:r>
              <a:rPr lang="en-US" dirty="0"/>
              <a:t>Integration of Social Features</a:t>
            </a:r>
          </a:p>
        </p:txBody>
      </p:sp>
    </p:spTree>
    <p:extLst>
      <p:ext uri="{BB962C8B-B14F-4D97-AF65-F5344CB8AC3E}">
        <p14:creationId xmlns:p14="http://schemas.microsoft.com/office/powerpoint/2010/main" val="1005638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2">
            <a:extLst>
              <a:ext uri="{FF2B5EF4-FFF2-40B4-BE49-F238E27FC236}">
                <a16:creationId xmlns:a16="http://schemas.microsoft.com/office/drawing/2014/main" id="{93FFA51A-3BDF-C18C-A603-B24D033DB285}"/>
              </a:ext>
            </a:extLst>
          </p:cNvPr>
          <p:cNvSpPr>
            <a:spLocks noGrp="1"/>
          </p:cNvSpPr>
          <p:nvPr>
            <p:ph type="subTitle" idx="14"/>
          </p:nvPr>
        </p:nvSpPr>
        <p:spPr>
          <a:xfrm>
            <a:off x="1170877" y="1672683"/>
            <a:ext cx="6802244" cy="3049839"/>
          </a:xfrm>
        </p:spPr>
        <p:txBody>
          <a:bodyPr/>
          <a:lstStyle/>
          <a:p>
            <a:r>
              <a:rPr lang="en-US" dirty="0">
                <a:solidFill>
                  <a:schemeClr val="bg1"/>
                </a:solidFill>
              </a:rPr>
              <a:t>To expand our reach and cater to the growing mobile gaming market, we will embark on the development of a Game World mobile application. This will enable users to access and enjoy their favorite games on their smartphones and tablets, providing them with on-the-go entertainment.</a:t>
            </a:r>
          </a:p>
        </p:txBody>
      </p:sp>
      <p:sp>
        <p:nvSpPr>
          <p:cNvPr id="11" name="Title 13">
            <a:extLst>
              <a:ext uri="{FF2B5EF4-FFF2-40B4-BE49-F238E27FC236}">
                <a16:creationId xmlns:a16="http://schemas.microsoft.com/office/drawing/2014/main" id="{93CB86DB-0AA1-D6BB-00DA-D7BDD8B1AF9E}"/>
              </a:ext>
            </a:extLst>
          </p:cNvPr>
          <p:cNvSpPr>
            <a:spLocks noGrp="1"/>
          </p:cNvSpPr>
          <p:nvPr>
            <p:ph type="title" idx="15"/>
          </p:nvPr>
        </p:nvSpPr>
        <p:spPr>
          <a:xfrm>
            <a:off x="1094717" y="420978"/>
            <a:ext cx="6954565" cy="333300"/>
          </a:xfrm>
        </p:spPr>
        <p:txBody>
          <a:bodyPr/>
          <a:lstStyle/>
          <a:p>
            <a:r>
              <a:rPr lang="en-US" dirty="0"/>
              <a:t>Mobile Application </a:t>
            </a:r>
            <a:r>
              <a:rPr lang="en-US" dirty="0" err="1"/>
              <a:t>Developement</a:t>
            </a:r>
            <a:endParaRPr lang="en-US" dirty="0"/>
          </a:p>
        </p:txBody>
      </p:sp>
    </p:spTree>
    <p:extLst>
      <p:ext uri="{BB962C8B-B14F-4D97-AF65-F5344CB8AC3E}">
        <p14:creationId xmlns:p14="http://schemas.microsoft.com/office/powerpoint/2010/main" val="3290205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u 14">
            <a:extLst>
              <a:ext uri="{FF2B5EF4-FFF2-40B4-BE49-F238E27FC236}">
                <a16:creationId xmlns:a16="http://schemas.microsoft.com/office/drawing/2014/main" id="{F876EE4F-403A-50D3-1E47-883F7ACFA621}"/>
              </a:ext>
            </a:extLst>
          </p:cNvPr>
          <p:cNvSpPr>
            <a:spLocks noGrp="1"/>
          </p:cNvSpPr>
          <p:nvPr>
            <p:ph type="title"/>
          </p:nvPr>
        </p:nvSpPr>
        <p:spPr>
          <a:xfrm>
            <a:off x="1055649" y="1427356"/>
            <a:ext cx="6519746" cy="2653990"/>
          </a:xfrm>
        </p:spPr>
        <p:txBody>
          <a:bodyPr/>
          <a:lstStyle/>
          <a:p>
            <a:r>
              <a:rPr lang="en-US" sz="1400" dirty="0">
                <a:solidFill>
                  <a:schemeClr val="bg1"/>
                </a:solidFill>
              </a:rPr>
              <a:t>By implementing these next steps, we aim to elevate the Game World web application to new heights, offering a diverse and immersive gaming experience that captivates players and keeps them coming back for more. We are excited about the future of Game World and look forward to delivering unparalleled gaming enjoyment to our valued users.</a:t>
            </a:r>
            <a:endParaRPr lang="ro-RO" sz="1400" dirty="0">
              <a:solidFill>
                <a:schemeClr val="bg1"/>
              </a:solidFill>
            </a:endParaRPr>
          </a:p>
        </p:txBody>
      </p:sp>
    </p:spTree>
    <p:extLst>
      <p:ext uri="{BB962C8B-B14F-4D97-AF65-F5344CB8AC3E}">
        <p14:creationId xmlns:p14="http://schemas.microsoft.com/office/powerpoint/2010/main" val="1480455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u 2">
            <a:extLst>
              <a:ext uri="{FF2B5EF4-FFF2-40B4-BE49-F238E27FC236}">
                <a16:creationId xmlns:a16="http://schemas.microsoft.com/office/drawing/2014/main" id="{515CBC5E-F72F-1207-508D-A8E96AA50C02}"/>
              </a:ext>
            </a:extLst>
          </p:cNvPr>
          <p:cNvSpPr>
            <a:spLocks noGrp="1"/>
          </p:cNvSpPr>
          <p:nvPr>
            <p:ph type="title"/>
          </p:nvPr>
        </p:nvSpPr>
        <p:spPr/>
        <p:txBody>
          <a:bodyPr/>
          <a:lstStyle/>
          <a:p>
            <a:r>
              <a:rPr lang="en-US" dirty="0"/>
              <a:t>Thank you!</a:t>
            </a:r>
            <a:endParaRPr lang="ro-RO" dirty="0"/>
          </a:p>
        </p:txBody>
      </p:sp>
    </p:spTree>
    <p:extLst>
      <p:ext uri="{BB962C8B-B14F-4D97-AF65-F5344CB8AC3E}">
        <p14:creationId xmlns:p14="http://schemas.microsoft.com/office/powerpoint/2010/main" val="681681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40"/>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THEM</a:t>
            </a:r>
            <a:endParaRPr dirty="0"/>
          </a:p>
        </p:txBody>
      </p:sp>
      <p:sp>
        <p:nvSpPr>
          <p:cNvPr id="1056" name="Google Shape;1056;p40"/>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a:t>
            </a:r>
            <a:endParaRPr dirty="0"/>
          </a:p>
        </p:txBody>
      </p:sp>
      <p:sp>
        <p:nvSpPr>
          <p:cNvPr id="1057" name="Google Shape;1057;p40"/>
          <p:cNvSpPr txBox="1">
            <a:spLocks noGrp="1"/>
          </p:cNvSpPr>
          <p:nvPr>
            <p:ph type="subTitle" idx="1"/>
          </p:nvPr>
        </p:nvSpPr>
        <p:spPr>
          <a:xfrm>
            <a:off x="5413533" y="32787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chemeClr val="bg1"/>
                </a:solidFill>
                <a:effectLst/>
                <a:latin typeface="Maven Pro" panose="020B0604020202020204" charset="0"/>
              </a:rPr>
              <a:t>As a group of students with creative minds, our web application aims to offer a fresh and innovative approach to gaming. We are constantly </a:t>
            </a:r>
            <a:r>
              <a:rPr lang="en-US" i="0" dirty="0">
                <a:solidFill>
                  <a:schemeClr val="bg1"/>
                </a:solidFill>
                <a:effectLst/>
                <a:latin typeface="Maven Pro" panose="020B0604020202020204" charset="0"/>
              </a:rPr>
              <a:t>working</a:t>
            </a:r>
            <a:r>
              <a:rPr lang="en-US" b="0" i="0" dirty="0">
                <a:solidFill>
                  <a:schemeClr val="bg1"/>
                </a:solidFill>
                <a:effectLst/>
                <a:latin typeface="Maven Pro" panose="020B0604020202020204" charset="0"/>
              </a:rPr>
              <a:t> to improve our platform and provide unique gaming experiences that stand out from the crowd.</a:t>
            </a:r>
            <a:endParaRPr dirty="0">
              <a:solidFill>
                <a:schemeClr val="bg1"/>
              </a:solidFill>
              <a:latin typeface="Maven Pro" panose="020B0604020202020204" charset="0"/>
            </a:endParaRPr>
          </a:p>
        </p:txBody>
      </p:sp>
      <p:sp>
        <p:nvSpPr>
          <p:cNvPr id="1058" name="Google Shape;1058;p40"/>
          <p:cNvSpPr txBox="1">
            <a:spLocks noGrp="1"/>
          </p:cNvSpPr>
          <p:nvPr>
            <p:ph type="subTitle" idx="3"/>
          </p:nvPr>
        </p:nvSpPr>
        <p:spPr>
          <a:xfrm>
            <a:off x="788669" y="31515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chemeClr val="bg1"/>
                </a:solidFill>
                <a:effectLst/>
                <a:latin typeface="Maven Pro" panose="020B0604020202020204" charset="0"/>
              </a:rPr>
              <a:t>Other platforms may be more established and have </a:t>
            </a:r>
            <a:r>
              <a:rPr lang="en-US" b="1" i="0" dirty="0">
                <a:solidFill>
                  <a:schemeClr val="bg1"/>
                </a:solidFill>
                <a:effectLst/>
                <a:latin typeface="Maven Pro" panose="020B0604020202020204" charset="0"/>
              </a:rPr>
              <a:t>larger</a:t>
            </a:r>
            <a:r>
              <a:rPr lang="en-US" b="0" i="0" dirty="0">
                <a:solidFill>
                  <a:schemeClr val="bg1"/>
                </a:solidFill>
                <a:effectLst/>
                <a:latin typeface="Maven Pro" panose="020B0604020202020204" charset="0"/>
              </a:rPr>
              <a:t> teams or companies behind them. While they also strive for improvement, they may have more limitations in terms of flexibility and experimentation due to their size and structure.</a:t>
            </a:r>
            <a:endParaRPr dirty="0">
              <a:solidFill>
                <a:schemeClr val="bg1"/>
              </a:solidFill>
              <a:latin typeface="Maven Pro" panose="020B0604020202020204" charset="0"/>
            </a:endParaRPr>
          </a:p>
        </p:txBody>
      </p:sp>
      <p:sp>
        <p:nvSpPr>
          <p:cNvPr id="2" name="Google Shape;963;p33">
            <a:extLst>
              <a:ext uri="{FF2B5EF4-FFF2-40B4-BE49-F238E27FC236}">
                <a16:creationId xmlns:a16="http://schemas.microsoft.com/office/drawing/2014/main" id="{2E44C339-9FC8-09DF-9310-E4A8982AF061}"/>
              </a:ext>
            </a:extLst>
          </p:cNvPr>
          <p:cNvSpPr txBox="1">
            <a:spLocks/>
          </p:cNvSpPr>
          <p:nvPr/>
        </p:nvSpPr>
        <p:spPr>
          <a:xfrm>
            <a:off x="0" y="154150"/>
            <a:ext cx="9144000" cy="94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ress Start 2P"/>
              <a:buNone/>
              <a:defRPr sz="3900" b="0" i="0" u="none" strike="noStrike" cap="none">
                <a:solidFill>
                  <a:schemeClr val="dk1"/>
                </a:solidFill>
                <a:latin typeface="Press Start 2P"/>
                <a:ea typeface="Press Start 2P"/>
                <a:cs typeface="Press Start 2P"/>
                <a:sym typeface="Press Start 2P"/>
              </a:defRPr>
            </a:lvl1pPr>
            <a:lvl2pPr marR="0" lvl="1"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2pPr>
            <a:lvl3pPr marR="0" lvl="2"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3pPr>
            <a:lvl4pPr marR="0" lvl="3"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4pPr>
            <a:lvl5pPr marR="0" lvl="4"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5pPr>
            <a:lvl6pPr marR="0" lvl="5"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6pPr>
            <a:lvl7pPr marR="0" lvl="6"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7pPr>
            <a:lvl8pPr marR="0" lvl="7"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8pPr>
            <a:lvl9pPr marR="0" lvl="8"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9pPr>
          </a:lstStyle>
          <a:p>
            <a:r>
              <a:rPr lang="en-US" u="sng" dirty="0">
                <a:solidFill>
                  <a:schemeClr val="bg1"/>
                </a:solidFill>
              </a:rPr>
              <a:t>Unique </a:t>
            </a:r>
          </a:p>
          <a:p>
            <a:r>
              <a:rPr lang="en-US" u="sng" dirty="0">
                <a:solidFill>
                  <a:schemeClr val="bg1"/>
                </a:solidFill>
              </a:rPr>
              <a:t>Perspective</a:t>
            </a:r>
            <a:endParaRPr lang="en-GB" u="sng" dirty="0">
              <a:solidFill>
                <a:schemeClr val="bg1"/>
              </a:solidFill>
            </a:endParaRPr>
          </a:p>
        </p:txBody>
      </p:sp>
    </p:spTree>
    <p:extLst>
      <p:ext uri="{BB962C8B-B14F-4D97-AF65-F5344CB8AC3E}">
        <p14:creationId xmlns:p14="http://schemas.microsoft.com/office/powerpoint/2010/main" val="262238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40"/>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THEM</a:t>
            </a:r>
            <a:endParaRPr dirty="0"/>
          </a:p>
        </p:txBody>
      </p:sp>
      <p:sp>
        <p:nvSpPr>
          <p:cNvPr id="1056" name="Google Shape;1056;p40"/>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a:t>
            </a:r>
            <a:endParaRPr dirty="0"/>
          </a:p>
        </p:txBody>
      </p:sp>
      <p:sp>
        <p:nvSpPr>
          <p:cNvPr id="1057" name="Google Shape;1057;p40"/>
          <p:cNvSpPr txBox="1">
            <a:spLocks noGrp="1"/>
          </p:cNvSpPr>
          <p:nvPr>
            <p:ph type="subTitle" idx="1"/>
          </p:nvPr>
        </p:nvSpPr>
        <p:spPr>
          <a:xfrm>
            <a:off x="5413531" y="33452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chemeClr val="bg1"/>
                </a:solidFill>
                <a:effectLst/>
                <a:latin typeface="Maven Pro" panose="020B0604020202020204" charset="0"/>
              </a:rPr>
              <a:t>We value player feedback and actively encourage our users to contribute ideas for new games. Our web application includes a dedicated section where players can submit requests and provide suggestions. This helps us understand what our users want and allows us to create games that resonate with their interests.</a:t>
            </a:r>
            <a:endParaRPr dirty="0">
              <a:solidFill>
                <a:schemeClr val="bg1"/>
              </a:solidFill>
              <a:latin typeface="Maven Pro" panose="020B0604020202020204" charset="0"/>
            </a:endParaRPr>
          </a:p>
        </p:txBody>
      </p:sp>
      <p:sp>
        <p:nvSpPr>
          <p:cNvPr id="1058" name="Google Shape;1058;p40"/>
          <p:cNvSpPr txBox="1">
            <a:spLocks noGrp="1"/>
          </p:cNvSpPr>
          <p:nvPr>
            <p:ph type="subTitle" idx="3"/>
          </p:nvPr>
        </p:nvSpPr>
        <p:spPr>
          <a:xfrm>
            <a:off x="793019" y="31024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chemeClr val="bg1"/>
                </a:solidFill>
                <a:effectLst/>
                <a:latin typeface="Maven Pro" panose="020B0604020202020204" charset="0"/>
              </a:rPr>
              <a:t>While other platforms may have forums or communities for players to engage with, they may not have a specific section dedicated to user-requested game ideas. Their development decisions may rely more on market research, industry trends, and internal assessments.</a:t>
            </a:r>
            <a:endParaRPr dirty="0">
              <a:solidFill>
                <a:schemeClr val="bg1"/>
              </a:solidFill>
              <a:latin typeface="Maven Pro" panose="020B0604020202020204" charset="0"/>
            </a:endParaRPr>
          </a:p>
        </p:txBody>
      </p:sp>
      <p:sp>
        <p:nvSpPr>
          <p:cNvPr id="2" name="Google Shape;963;p33">
            <a:extLst>
              <a:ext uri="{FF2B5EF4-FFF2-40B4-BE49-F238E27FC236}">
                <a16:creationId xmlns:a16="http://schemas.microsoft.com/office/drawing/2014/main" id="{2E44C339-9FC8-09DF-9310-E4A8982AF061}"/>
              </a:ext>
            </a:extLst>
          </p:cNvPr>
          <p:cNvSpPr txBox="1">
            <a:spLocks/>
          </p:cNvSpPr>
          <p:nvPr/>
        </p:nvSpPr>
        <p:spPr>
          <a:xfrm>
            <a:off x="1103631" y="281150"/>
            <a:ext cx="7251700" cy="94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ress Start 2P"/>
              <a:buNone/>
              <a:defRPr sz="3900" b="0" i="0" u="none" strike="noStrike" cap="none">
                <a:solidFill>
                  <a:schemeClr val="dk1"/>
                </a:solidFill>
                <a:latin typeface="Press Start 2P"/>
                <a:ea typeface="Press Start 2P"/>
                <a:cs typeface="Press Start 2P"/>
                <a:sym typeface="Press Start 2P"/>
              </a:defRPr>
            </a:lvl1pPr>
            <a:lvl2pPr marR="0" lvl="1"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2pPr>
            <a:lvl3pPr marR="0" lvl="2"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3pPr>
            <a:lvl4pPr marR="0" lvl="3"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4pPr>
            <a:lvl5pPr marR="0" lvl="4"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5pPr>
            <a:lvl6pPr marR="0" lvl="5"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6pPr>
            <a:lvl7pPr marR="0" lvl="6"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7pPr>
            <a:lvl8pPr marR="0" lvl="7"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8pPr>
            <a:lvl9pPr marR="0" lvl="8" algn="l" rtl="0">
              <a:lnSpc>
                <a:spcPct val="100000"/>
              </a:lnSpc>
              <a:spcBef>
                <a:spcPts val="0"/>
              </a:spcBef>
              <a:spcAft>
                <a:spcPts val="0"/>
              </a:spcAft>
              <a:buClr>
                <a:schemeClr val="lt1"/>
              </a:buClr>
              <a:buSzPts val="2800"/>
              <a:buFont typeface="Press Start 2P"/>
              <a:buNone/>
              <a:defRPr sz="2800" b="0" i="0" u="none" strike="noStrike" cap="none">
                <a:solidFill>
                  <a:schemeClr val="lt1"/>
                </a:solidFill>
                <a:latin typeface="Press Start 2P"/>
                <a:ea typeface="Press Start 2P"/>
                <a:cs typeface="Press Start 2P"/>
                <a:sym typeface="Press Start 2P"/>
              </a:defRPr>
            </a:lvl9pPr>
          </a:lstStyle>
          <a:p>
            <a:r>
              <a:rPr lang="en-US" u="sng" dirty="0">
                <a:solidFill>
                  <a:schemeClr val="bg1"/>
                </a:solidFill>
              </a:rPr>
              <a:t>Player Engagement</a:t>
            </a:r>
            <a:endParaRPr lang="en-GB" u="sng" dirty="0">
              <a:solidFill>
                <a:schemeClr val="bg1"/>
              </a:solidFill>
            </a:endParaRPr>
          </a:p>
        </p:txBody>
      </p:sp>
      <p:sp>
        <p:nvSpPr>
          <p:cNvPr id="3" name="CasetăText 2">
            <a:hlinkClick r:id="rId3" action="ppaction://hlinksldjump"/>
            <a:extLst>
              <a:ext uri="{FF2B5EF4-FFF2-40B4-BE49-F238E27FC236}">
                <a16:creationId xmlns:a16="http://schemas.microsoft.com/office/drawing/2014/main" id="{E057BAD3-D07B-B5FF-AD11-BA2A10674B8E}"/>
              </a:ext>
            </a:extLst>
          </p:cNvPr>
          <p:cNvSpPr txBox="1"/>
          <p:nvPr/>
        </p:nvSpPr>
        <p:spPr>
          <a:xfrm>
            <a:off x="8132956" y="111873"/>
            <a:ext cx="1011044" cy="338554"/>
          </a:xfrm>
          <a:prstGeom prst="rect">
            <a:avLst/>
          </a:prstGeom>
          <a:noFill/>
        </p:spPr>
        <p:txBody>
          <a:bodyPr wrap="square" rtlCol="0">
            <a:spAutoFit/>
          </a:bodyPr>
          <a:lstStyle/>
          <a:p>
            <a:r>
              <a:rPr lang="en-US" sz="800" dirty="0">
                <a:solidFill>
                  <a:schemeClr val="bg1"/>
                </a:solidFill>
                <a:latin typeface="Press Start 2P" panose="020B0604020202020204" charset="0"/>
              </a:rPr>
              <a:t>Back to Contents</a:t>
            </a:r>
            <a:endParaRPr lang="ro-RO" sz="800" dirty="0">
              <a:solidFill>
                <a:schemeClr val="bg1"/>
              </a:solidFill>
              <a:latin typeface="Press Start 2P" panose="020B0604020202020204" charset="0"/>
            </a:endParaRPr>
          </a:p>
        </p:txBody>
      </p:sp>
    </p:spTree>
    <p:extLst>
      <p:ext uri="{BB962C8B-B14F-4D97-AF65-F5344CB8AC3E}">
        <p14:creationId xmlns:p14="http://schemas.microsoft.com/office/powerpoint/2010/main" val="204617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1"/>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USER-CENTRIC DESIGN</a:t>
            </a:r>
            <a:endParaRPr dirty="0"/>
          </a:p>
        </p:txBody>
      </p:sp>
      <p:sp>
        <p:nvSpPr>
          <p:cNvPr id="1064" name="Google Shape;1064;p41"/>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8" name="Google Shape;1078;p42"/>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3184500" y="387842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3541541" y="3615949"/>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3555024" y="3652614"/>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3782673" y="4331876"/>
            <a:ext cx="61883" cy="21242"/>
          </a:xfrm>
          <a:custGeom>
            <a:avLst/>
            <a:gdLst/>
            <a:ahLst/>
            <a:cxnLst/>
            <a:rect l="l" t="t" r="r" b="b"/>
            <a:pathLst>
              <a:path w="638" h="219" extrusionOk="0">
                <a:moveTo>
                  <a:pt x="637" y="0"/>
                </a:moveTo>
                <a:lnTo>
                  <a:pt x="1" y="219"/>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rot="-5400000">
            <a:off x="4797492" y="367107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txBox="1">
            <a:spLocks noGrp="1"/>
          </p:cNvSpPr>
          <p:nvPr>
            <p:ph type="subTitle" idx="1"/>
          </p:nvPr>
        </p:nvSpPr>
        <p:spPr>
          <a:xfrm>
            <a:off x="431801" y="336182"/>
            <a:ext cx="8470900" cy="21501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rgbClr val="D1D5DB"/>
                </a:solidFill>
                <a:latin typeface="Maven Pro" panose="020B0604020202020204" charset="0"/>
              </a:rPr>
              <a:t>	</a:t>
            </a:r>
            <a:r>
              <a:rPr lang="en-US" sz="2400" b="0" i="0" dirty="0">
                <a:solidFill>
                  <a:srgbClr val="D1D5DB"/>
                </a:solidFill>
                <a:effectLst/>
                <a:latin typeface="Maven Pro" panose="020B0604020202020204" charset="0"/>
              </a:rPr>
              <a:t>Our application prioritizes the needs of our users by offering a user-friendly and intuitive interface. We have carefully designed the platform to ensure that players can easily navigate and access their favorite games, providing them with a seamless and enjoyable gaming experience.</a:t>
            </a:r>
            <a:endParaRPr sz="2400" dirty="0">
              <a:solidFill>
                <a:schemeClr val="bg1"/>
              </a:solidFill>
              <a:latin typeface="Maven Pro" panose="020B0604020202020204" charset="0"/>
            </a:endParaRPr>
          </a:p>
        </p:txBody>
      </p:sp>
      <p:grpSp>
        <p:nvGrpSpPr>
          <p:cNvPr id="2" name="Google Shape;1093;p43">
            <a:extLst>
              <a:ext uri="{FF2B5EF4-FFF2-40B4-BE49-F238E27FC236}">
                <a16:creationId xmlns:a16="http://schemas.microsoft.com/office/drawing/2014/main" id="{E00E050E-DD29-FFAB-DB04-F50B3A194742}"/>
              </a:ext>
            </a:extLst>
          </p:cNvPr>
          <p:cNvGrpSpPr/>
          <p:nvPr/>
        </p:nvGrpSpPr>
        <p:grpSpPr>
          <a:xfrm>
            <a:off x="3378297" y="2780386"/>
            <a:ext cx="2019203" cy="1781368"/>
            <a:chOff x="1190625" y="238125"/>
            <a:chExt cx="5219200" cy="5219200"/>
          </a:xfrm>
        </p:grpSpPr>
        <p:sp>
          <p:nvSpPr>
            <p:cNvPr id="3" name="Google Shape;1094;p43">
              <a:extLst>
                <a:ext uri="{FF2B5EF4-FFF2-40B4-BE49-F238E27FC236}">
                  <a16:creationId xmlns:a16="http://schemas.microsoft.com/office/drawing/2014/main" id="{E643EBC5-6A6C-8766-59A7-22B9910FFE54}"/>
                </a:ext>
              </a:extLst>
            </p:cNvPr>
            <p:cNvSpPr/>
            <p:nvPr/>
          </p:nvSpPr>
          <p:spPr>
            <a:xfrm>
              <a:off x="3620800" y="2195225"/>
              <a:ext cx="1418175" cy="1870050"/>
            </a:xfrm>
            <a:custGeom>
              <a:avLst/>
              <a:gdLst/>
              <a:ahLst/>
              <a:cxnLst/>
              <a:rect l="l" t="t" r="r" b="b"/>
              <a:pathLst>
                <a:path w="56727" h="74802" extrusionOk="0">
                  <a:moveTo>
                    <a:pt x="34337" y="0"/>
                  </a:moveTo>
                  <a:cubicBezTo>
                    <a:pt x="33792" y="0"/>
                    <a:pt x="33238" y="65"/>
                    <a:pt x="32685" y="199"/>
                  </a:cubicBezTo>
                  <a:lnTo>
                    <a:pt x="7177" y="4701"/>
                  </a:lnTo>
                  <a:lnTo>
                    <a:pt x="6002" y="4897"/>
                  </a:lnTo>
                  <a:cubicBezTo>
                    <a:pt x="2251" y="5810"/>
                    <a:pt x="0" y="9594"/>
                    <a:pt x="881" y="13280"/>
                  </a:cubicBezTo>
                  <a:lnTo>
                    <a:pt x="7177" y="39637"/>
                  </a:lnTo>
                  <a:lnTo>
                    <a:pt x="14320" y="69484"/>
                  </a:lnTo>
                  <a:cubicBezTo>
                    <a:pt x="15071" y="72583"/>
                    <a:pt x="17909" y="74801"/>
                    <a:pt x="21105" y="74801"/>
                  </a:cubicBezTo>
                  <a:lnTo>
                    <a:pt x="48930" y="74801"/>
                  </a:lnTo>
                  <a:cubicBezTo>
                    <a:pt x="53432" y="74801"/>
                    <a:pt x="56726" y="70593"/>
                    <a:pt x="55715" y="66222"/>
                  </a:cubicBezTo>
                  <a:lnTo>
                    <a:pt x="41101" y="5353"/>
                  </a:lnTo>
                  <a:cubicBezTo>
                    <a:pt x="40350" y="2155"/>
                    <a:pt x="37489" y="0"/>
                    <a:pt x="3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5;p43">
              <a:extLst>
                <a:ext uri="{FF2B5EF4-FFF2-40B4-BE49-F238E27FC236}">
                  <a16:creationId xmlns:a16="http://schemas.microsoft.com/office/drawing/2014/main" id="{BDCE8D0C-4430-AA68-5946-714240597A65}"/>
                </a:ext>
              </a:extLst>
            </p:cNvPr>
            <p:cNvSpPr/>
            <p:nvPr/>
          </p:nvSpPr>
          <p:spPr>
            <a:xfrm>
              <a:off x="3800200" y="2195225"/>
              <a:ext cx="1238775" cy="1870050"/>
            </a:xfrm>
            <a:custGeom>
              <a:avLst/>
              <a:gdLst/>
              <a:ahLst/>
              <a:cxnLst/>
              <a:rect l="l" t="t" r="r" b="b"/>
              <a:pathLst>
                <a:path w="49551" h="74802" extrusionOk="0">
                  <a:moveTo>
                    <a:pt x="27161" y="0"/>
                  </a:moveTo>
                  <a:cubicBezTo>
                    <a:pt x="26616" y="0"/>
                    <a:pt x="26062" y="65"/>
                    <a:pt x="25509" y="199"/>
                  </a:cubicBezTo>
                  <a:lnTo>
                    <a:pt x="1" y="4701"/>
                  </a:lnTo>
                  <a:lnTo>
                    <a:pt x="1" y="39637"/>
                  </a:lnTo>
                  <a:lnTo>
                    <a:pt x="7144" y="69484"/>
                  </a:lnTo>
                  <a:cubicBezTo>
                    <a:pt x="7895" y="72583"/>
                    <a:pt x="10733" y="74801"/>
                    <a:pt x="13929" y="74801"/>
                  </a:cubicBezTo>
                  <a:lnTo>
                    <a:pt x="41754" y="74801"/>
                  </a:lnTo>
                  <a:cubicBezTo>
                    <a:pt x="46256" y="74801"/>
                    <a:pt x="49550" y="70593"/>
                    <a:pt x="48539" y="66222"/>
                  </a:cubicBezTo>
                  <a:lnTo>
                    <a:pt x="33925" y="5353"/>
                  </a:lnTo>
                  <a:cubicBezTo>
                    <a:pt x="33174" y="2155"/>
                    <a:pt x="30313" y="0"/>
                    <a:pt x="27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6;p43">
              <a:extLst>
                <a:ext uri="{FF2B5EF4-FFF2-40B4-BE49-F238E27FC236}">
                  <a16:creationId xmlns:a16="http://schemas.microsoft.com/office/drawing/2014/main" id="{595DC9F0-4052-19C3-65A3-E8323FD1007F}"/>
                </a:ext>
              </a:extLst>
            </p:cNvPr>
            <p:cNvSpPr/>
            <p:nvPr/>
          </p:nvSpPr>
          <p:spPr>
            <a:xfrm>
              <a:off x="2756375" y="238125"/>
              <a:ext cx="2435900" cy="2435900"/>
            </a:xfrm>
            <a:custGeom>
              <a:avLst/>
              <a:gdLst/>
              <a:ahLst/>
              <a:cxnLst/>
              <a:rect l="l" t="t" r="r" b="b"/>
              <a:pathLst>
                <a:path w="97436" h="97436" extrusionOk="0">
                  <a:moveTo>
                    <a:pt x="48702" y="0"/>
                  </a:moveTo>
                  <a:cubicBezTo>
                    <a:pt x="46353" y="0"/>
                    <a:pt x="44037" y="196"/>
                    <a:pt x="41754" y="522"/>
                  </a:cubicBezTo>
                  <a:cubicBezTo>
                    <a:pt x="18202" y="3882"/>
                    <a:pt x="0" y="24204"/>
                    <a:pt x="0" y="48701"/>
                  </a:cubicBezTo>
                  <a:cubicBezTo>
                    <a:pt x="0" y="73199"/>
                    <a:pt x="18202" y="93521"/>
                    <a:pt x="41754" y="96914"/>
                  </a:cubicBezTo>
                  <a:cubicBezTo>
                    <a:pt x="44037" y="97240"/>
                    <a:pt x="46353" y="97436"/>
                    <a:pt x="48702" y="97436"/>
                  </a:cubicBezTo>
                  <a:cubicBezTo>
                    <a:pt x="75580" y="97436"/>
                    <a:pt x="97436" y="75580"/>
                    <a:pt x="97436" y="48701"/>
                  </a:cubicBezTo>
                  <a:cubicBezTo>
                    <a:pt x="97436" y="21855"/>
                    <a:pt x="75580" y="0"/>
                    <a:pt x="48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7;p43">
              <a:extLst>
                <a:ext uri="{FF2B5EF4-FFF2-40B4-BE49-F238E27FC236}">
                  <a16:creationId xmlns:a16="http://schemas.microsoft.com/office/drawing/2014/main" id="{F62AE532-9073-D9DF-81AD-428BE342DF94}"/>
                </a:ext>
              </a:extLst>
            </p:cNvPr>
            <p:cNvSpPr/>
            <p:nvPr/>
          </p:nvSpPr>
          <p:spPr>
            <a:xfrm>
              <a:off x="3800200" y="238125"/>
              <a:ext cx="1392075" cy="2435900"/>
            </a:xfrm>
            <a:custGeom>
              <a:avLst/>
              <a:gdLst/>
              <a:ahLst/>
              <a:cxnLst/>
              <a:rect l="l" t="t" r="r" b="b"/>
              <a:pathLst>
                <a:path w="55683" h="97436" extrusionOk="0">
                  <a:moveTo>
                    <a:pt x="6949" y="0"/>
                  </a:moveTo>
                  <a:cubicBezTo>
                    <a:pt x="4600" y="0"/>
                    <a:pt x="2284" y="196"/>
                    <a:pt x="1" y="522"/>
                  </a:cubicBezTo>
                  <a:lnTo>
                    <a:pt x="1" y="96914"/>
                  </a:lnTo>
                  <a:cubicBezTo>
                    <a:pt x="2284" y="97240"/>
                    <a:pt x="4600" y="97436"/>
                    <a:pt x="6949" y="97436"/>
                  </a:cubicBezTo>
                  <a:cubicBezTo>
                    <a:pt x="33827" y="97436"/>
                    <a:pt x="55683" y="75580"/>
                    <a:pt x="55683" y="48701"/>
                  </a:cubicBezTo>
                  <a:cubicBezTo>
                    <a:pt x="55683" y="21855"/>
                    <a:pt x="33827" y="0"/>
                    <a:pt x="6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8;p43">
              <a:extLst>
                <a:ext uri="{FF2B5EF4-FFF2-40B4-BE49-F238E27FC236}">
                  <a16:creationId xmlns:a16="http://schemas.microsoft.com/office/drawing/2014/main" id="{620BA228-6E6F-6609-313F-1EA38E13CE1C}"/>
                </a:ext>
              </a:extLst>
            </p:cNvPr>
            <p:cNvSpPr/>
            <p:nvPr/>
          </p:nvSpPr>
          <p:spPr>
            <a:xfrm>
              <a:off x="3278275" y="3717825"/>
              <a:ext cx="2435925" cy="1043875"/>
            </a:xfrm>
            <a:custGeom>
              <a:avLst/>
              <a:gdLst/>
              <a:ahLst/>
              <a:cxnLst/>
              <a:rect l="l" t="t" r="r" b="b"/>
              <a:pathLst>
                <a:path w="97437" h="41755" extrusionOk="0">
                  <a:moveTo>
                    <a:pt x="20878" y="1"/>
                  </a:moveTo>
                  <a:cubicBezTo>
                    <a:pt x="9363" y="1"/>
                    <a:pt x="1" y="9363"/>
                    <a:pt x="1" y="20878"/>
                  </a:cubicBezTo>
                  <a:lnTo>
                    <a:pt x="1" y="34774"/>
                  </a:lnTo>
                  <a:cubicBezTo>
                    <a:pt x="1" y="38623"/>
                    <a:pt x="3132" y="41754"/>
                    <a:pt x="6949" y="41754"/>
                  </a:cubicBezTo>
                  <a:lnTo>
                    <a:pt x="90456" y="41754"/>
                  </a:lnTo>
                  <a:cubicBezTo>
                    <a:pt x="94305" y="41754"/>
                    <a:pt x="97436" y="38623"/>
                    <a:pt x="97436" y="34774"/>
                  </a:cubicBezTo>
                  <a:lnTo>
                    <a:pt x="97436" y="20878"/>
                  </a:lnTo>
                  <a:cubicBezTo>
                    <a:pt x="97436" y="9363"/>
                    <a:pt x="88074" y="1"/>
                    <a:pt x="76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9;p43">
              <a:extLst>
                <a:ext uri="{FF2B5EF4-FFF2-40B4-BE49-F238E27FC236}">
                  <a16:creationId xmlns:a16="http://schemas.microsoft.com/office/drawing/2014/main" id="{D7801E09-C223-79F9-840B-CC4D1D022BAF}"/>
                </a:ext>
              </a:extLst>
            </p:cNvPr>
            <p:cNvSpPr/>
            <p:nvPr/>
          </p:nvSpPr>
          <p:spPr>
            <a:xfrm>
              <a:off x="1886225" y="3717825"/>
              <a:ext cx="1043875" cy="1043875"/>
            </a:xfrm>
            <a:custGeom>
              <a:avLst/>
              <a:gdLst/>
              <a:ahLst/>
              <a:cxnLst/>
              <a:rect l="l" t="t" r="r" b="b"/>
              <a:pathLst>
                <a:path w="41755" h="41755" extrusionOk="0">
                  <a:moveTo>
                    <a:pt x="20877" y="1"/>
                  </a:moveTo>
                  <a:cubicBezTo>
                    <a:pt x="9363" y="1"/>
                    <a:pt x="1" y="9363"/>
                    <a:pt x="1" y="20878"/>
                  </a:cubicBezTo>
                  <a:lnTo>
                    <a:pt x="1" y="34774"/>
                  </a:lnTo>
                  <a:cubicBezTo>
                    <a:pt x="1" y="38623"/>
                    <a:pt x="3132" y="41754"/>
                    <a:pt x="6981" y="41754"/>
                  </a:cubicBezTo>
                  <a:lnTo>
                    <a:pt x="34806" y="41754"/>
                  </a:lnTo>
                  <a:cubicBezTo>
                    <a:pt x="38655" y="41754"/>
                    <a:pt x="41754" y="38623"/>
                    <a:pt x="41754" y="34774"/>
                  </a:cubicBezTo>
                  <a:lnTo>
                    <a:pt x="41754" y="20878"/>
                  </a:lnTo>
                  <a:cubicBezTo>
                    <a:pt x="41754" y="9363"/>
                    <a:pt x="32392" y="1"/>
                    <a:pt x="20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00;p43">
              <a:extLst>
                <a:ext uri="{FF2B5EF4-FFF2-40B4-BE49-F238E27FC236}">
                  <a16:creationId xmlns:a16="http://schemas.microsoft.com/office/drawing/2014/main" id="{BA8D9082-CEBE-C8E6-9D56-48C21B91CAE6}"/>
                </a:ext>
              </a:extLst>
            </p:cNvPr>
            <p:cNvSpPr/>
            <p:nvPr/>
          </p:nvSpPr>
          <p:spPr>
            <a:xfrm>
              <a:off x="3451975" y="933725"/>
              <a:ext cx="696475" cy="696475"/>
            </a:xfrm>
            <a:custGeom>
              <a:avLst/>
              <a:gdLst/>
              <a:ahLst/>
              <a:cxnLst/>
              <a:rect l="l" t="t" r="r" b="b"/>
              <a:pathLst>
                <a:path w="27859" h="27859" extrusionOk="0">
                  <a:moveTo>
                    <a:pt x="20878" y="1"/>
                  </a:moveTo>
                  <a:cubicBezTo>
                    <a:pt x="18431" y="1"/>
                    <a:pt x="16115" y="425"/>
                    <a:pt x="13930" y="1208"/>
                  </a:cubicBezTo>
                  <a:cubicBezTo>
                    <a:pt x="5807" y="4078"/>
                    <a:pt x="1" y="11842"/>
                    <a:pt x="1" y="20877"/>
                  </a:cubicBezTo>
                  <a:cubicBezTo>
                    <a:pt x="1" y="24727"/>
                    <a:pt x="3132" y="27858"/>
                    <a:pt x="6982" y="27858"/>
                  </a:cubicBezTo>
                  <a:cubicBezTo>
                    <a:pt x="10831" y="27858"/>
                    <a:pt x="13930" y="24727"/>
                    <a:pt x="13930" y="20877"/>
                  </a:cubicBezTo>
                  <a:cubicBezTo>
                    <a:pt x="13930" y="17028"/>
                    <a:pt x="17028" y="13929"/>
                    <a:pt x="20878" y="13929"/>
                  </a:cubicBezTo>
                  <a:cubicBezTo>
                    <a:pt x="24727" y="13929"/>
                    <a:pt x="27858" y="10831"/>
                    <a:pt x="27858" y="6981"/>
                  </a:cubicBezTo>
                  <a:cubicBezTo>
                    <a:pt x="27858" y="3132"/>
                    <a:pt x="24727" y="1"/>
                    <a:pt x="20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1;p43">
              <a:extLst>
                <a:ext uri="{FF2B5EF4-FFF2-40B4-BE49-F238E27FC236}">
                  <a16:creationId xmlns:a16="http://schemas.microsoft.com/office/drawing/2014/main" id="{DC6831DC-7F05-FC9C-AC74-09742CE37790}"/>
                </a:ext>
              </a:extLst>
            </p:cNvPr>
            <p:cNvSpPr/>
            <p:nvPr/>
          </p:nvSpPr>
          <p:spPr>
            <a:xfrm>
              <a:off x="3800200" y="3717825"/>
              <a:ext cx="1914000" cy="1043875"/>
            </a:xfrm>
            <a:custGeom>
              <a:avLst/>
              <a:gdLst/>
              <a:ahLst/>
              <a:cxnLst/>
              <a:rect l="l" t="t" r="r" b="b"/>
              <a:pathLst>
                <a:path w="76560" h="41755" extrusionOk="0">
                  <a:moveTo>
                    <a:pt x="1" y="1"/>
                  </a:moveTo>
                  <a:lnTo>
                    <a:pt x="1" y="41754"/>
                  </a:lnTo>
                  <a:lnTo>
                    <a:pt x="69579" y="41754"/>
                  </a:lnTo>
                  <a:cubicBezTo>
                    <a:pt x="73428" y="41754"/>
                    <a:pt x="76559" y="38623"/>
                    <a:pt x="76559" y="34774"/>
                  </a:cubicBezTo>
                  <a:lnTo>
                    <a:pt x="76559" y="20878"/>
                  </a:lnTo>
                  <a:cubicBezTo>
                    <a:pt x="76559" y="9363"/>
                    <a:pt x="67197" y="1"/>
                    <a:pt x="5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2;p43">
              <a:extLst>
                <a:ext uri="{FF2B5EF4-FFF2-40B4-BE49-F238E27FC236}">
                  <a16:creationId xmlns:a16="http://schemas.microsoft.com/office/drawing/2014/main" id="{934C19FA-E020-DF1F-C8AC-7C4D1AAD01E6}"/>
                </a:ext>
              </a:extLst>
            </p:cNvPr>
            <p:cNvSpPr/>
            <p:nvPr/>
          </p:nvSpPr>
          <p:spPr>
            <a:xfrm>
              <a:off x="3800200" y="933725"/>
              <a:ext cx="348250" cy="521950"/>
            </a:xfrm>
            <a:custGeom>
              <a:avLst/>
              <a:gdLst/>
              <a:ahLst/>
              <a:cxnLst/>
              <a:rect l="l" t="t" r="r" b="b"/>
              <a:pathLst>
                <a:path w="13930" h="20878" extrusionOk="0">
                  <a:moveTo>
                    <a:pt x="6949" y="1"/>
                  </a:moveTo>
                  <a:cubicBezTo>
                    <a:pt x="4502" y="1"/>
                    <a:pt x="2186" y="425"/>
                    <a:pt x="1" y="1208"/>
                  </a:cubicBezTo>
                  <a:lnTo>
                    <a:pt x="1" y="20877"/>
                  </a:lnTo>
                  <a:cubicBezTo>
                    <a:pt x="1" y="17028"/>
                    <a:pt x="3099" y="13929"/>
                    <a:pt x="6949" y="13929"/>
                  </a:cubicBezTo>
                  <a:cubicBezTo>
                    <a:pt x="10798" y="13929"/>
                    <a:pt x="13929" y="10831"/>
                    <a:pt x="13929" y="6981"/>
                  </a:cubicBezTo>
                  <a:cubicBezTo>
                    <a:pt x="13929" y="3132"/>
                    <a:pt x="10798" y="1"/>
                    <a:pt x="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3;p43">
              <a:extLst>
                <a:ext uri="{FF2B5EF4-FFF2-40B4-BE49-F238E27FC236}">
                  <a16:creationId xmlns:a16="http://schemas.microsoft.com/office/drawing/2014/main" id="{C9CD5CA4-229F-E9B3-CB78-A6E10195512B}"/>
                </a:ext>
              </a:extLst>
            </p:cNvPr>
            <p:cNvSpPr/>
            <p:nvPr/>
          </p:nvSpPr>
          <p:spPr>
            <a:xfrm>
              <a:off x="1190625" y="4413450"/>
              <a:ext cx="5219200" cy="1043875"/>
            </a:xfrm>
            <a:custGeom>
              <a:avLst/>
              <a:gdLst/>
              <a:ahLst/>
              <a:cxnLst/>
              <a:rect l="l" t="t" r="r" b="b"/>
              <a:pathLst>
                <a:path w="208768" h="41755" extrusionOk="0">
                  <a:moveTo>
                    <a:pt x="20877" y="1"/>
                  </a:moveTo>
                  <a:cubicBezTo>
                    <a:pt x="9362" y="1"/>
                    <a:pt x="0" y="9363"/>
                    <a:pt x="0" y="20877"/>
                  </a:cubicBezTo>
                  <a:lnTo>
                    <a:pt x="0" y="34806"/>
                  </a:lnTo>
                  <a:cubicBezTo>
                    <a:pt x="0" y="38623"/>
                    <a:pt x="3132" y="41754"/>
                    <a:pt x="6948" y="41754"/>
                  </a:cubicBezTo>
                  <a:lnTo>
                    <a:pt x="201819" y="41754"/>
                  </a:lnTo>
                  <a:cubicBezTo>
                    <a:pt x="205636" y="41754"/>
                    <a:pt x="208767" y="38623"/>
                    <a:pt x="208767" y="34806"/>
                  </a:cubicBezTo>
                  <a:lnTo>
                    <a:pt x="208767" y="20877"/>
                  </a:lnTo>
                  <a:cubicBezTo>
                    <a:pt x="208767" y="9363"/>
                    <a:pt x="199405" y="1"/>
                    <a:pt x="18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04;p43">
              <a:extLst>
                <a:ext uri="{FF2B5EF4-FFF2-40B4-BE49-F238E27FC236}">
                  <a16:creationId xmlns:a16="http://schemas.microsoft.com/office/drawing/2014/main" id="{674D7B55-7D7F-1D86-2D74-AD737B9364D6}"/>
                </a:ext>
              </a:extLst>
            </p:cNvPr>
            <p:cNvSpPr/>
            <p:nvPr/>
          </p:nvSpPr>
          <p:spPr>
            <a:xfrm>
              <a:off x="3800200" y="4413450"/>
              <a:ext cx="2609625" cy="1043875"/>
            </a:xfrm>
            <a:custGeom>
              <a:avLst/>
              <a:gdLst/>
              <a:ahLst/>
              <a:cxnLst/>
              <a:rect l="l" t="t" r="r" b="b"/>
              <a:pathLst>
                <a:path w="104385" h="41755" extrusionOk="0">
                  <a:moveTo>
                    <a:pt x="1" y="1"/>
                  </a:moveTo>
                  <a:lnTo>
                    <a:pt x="1" y="41754"/>
                  </a:lnTo>
                  <a:lnTo>
                    <a:pt x="97436" y="41754"/>
                  </a:lnTo>
                  <a:cubicBezTo>
                    <a:pt x="101253" y="41754"/>
                    <a:pt x="104384" y="38623"/>
                    <a:pt x="104384" y="34806"/>
                  </a:cubicBezTo>
                  <a:lnTo>
                    <a:pt x="104384" y="20877"/>
                  </a:lnTo>
                  <a:cubicBezTo>
                    <a:pt x="104384" y="9363"/>
                    <a:pt x="95022" y="1"/>
                    <a:pt x="83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6"/>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COMMUNITY-DRIVEN CONTENT</a:t>
            </a:r>
            <a:endParaRPr dirty="0"/>
          </a:p>
        </p:txBody>
      </p:sp>
      <p:sp>
        <p:nvSpPr>
          <p:cNvPr id="1199" name="Google Shape;1199;p46"/>
          <p:cNvSpPr txBox="1">
            <a:spLocks noGrp="1"/>
          </p:cNvSpPr>
          <p:nvPr>
            <p:ph type="title" idx="2"/>
          </p:nvPr>
        </p:nvSpPr>
        <p:spPr>
          <a:xfrm>
            <a:off x="5671075" y="15010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Tree>
  </p:cSld>
  <p:clrMapOvr>
    <a:masterClrMapping/>
  </p:clrMapOvr>
</p:sld>
</file>

<file path=ppt/theme/theme1.xml><?xml version="1.0" encoding="utf-8"?>
<a:theme xmlns:a="http://schemas.openxmlformats.org/drawingml/2006/main"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2733</Words>
  <Application>Microsoft Office PowerPoint</Application>
  <PresentationFormat>Expunere pe ecran (16:9)</PresentationFormat>
  <Paragraphs>153</Paragraphs>
  <Slides>44</Slides>
  <Notes>26</Notes>
  <HiddenSlides>0</HiddenSlides>
  <MMClips>0</MMClips>
  <ScaleCrop>false</ScaleCrop>
  <HeadingPairs>
    <vt:vector size="6" baseType="variant">
      <vt:variant>
        <vt:lpstr>Fonturi utilizate</vt:lpstr>
      </vt:variant>
      <vt:variant>
        <vt:i4>5</vt:i4>
      </vt:variant>
      <vt:variant>
        <vt:lpstr>Temă</vt:lpstr>
      </vt:variant>
      <vt:variant>
        <vt:i4>1</vt:i4>
      </vt:variant>
      <vt:variant>
        <vt:lpstr>Titluri diapozitive</vt:lpstr>
      </vt:variant>
      <vt:variant>
        <vt:i4>44</vt:i4>
      </vt:variant>
    </vt:vector>
  </HeadingPairs>
  <TitlesOfParts>
    <vt:vector size="50" baseType="lpstr">
      <vt:lpstr>Maven Pro</vt:lpstr>
      <vt:lpstr>Press Start 2P</vt:lpstr>
      <vt:lpstr>Arial</vt:lpstr>
      <vt:lpstr>Lato</vt:lpstr>
      <vt:lpstr>Roboto</vt:lpstr>
      <vt:lpstr>Super Pixel Vintage Gaming by Slidesgo</vt:lpstr>
      <vt:lpstr>GAME WORLD</vt:lpstr>
      <vt:lpstr>TABLE OF CONTENTS</vt:lpstr>
      <vt:lpstr>Programming languages:</vt:lpstr>
      <vt:lpstr>THEM</vt:lpstr>
      <vt:lpstr>THEM</vt:lpstr>
      <vt:lpstr>THEM</vt:lpstr>
      <vt:lpstr>USER-CENTRIC DESIGN</vt:lpstr>
      <vt:lpstr>Prezentare PowerPoint</vt:lpstr>
      <vt:lpstr>COMMUNITY-DRIVEN CONTENT</vt:lpstr>
      <vt:lpstr>Prezentare PowerPoint</vt:lpstr>
      <vt:lpstr>AD-FREE EXPERIENCE</vt:lpstr>
      <vt:lpstr>Prezentare PowerPoint</vt:lpstr>
      <vt:lpstr> Student-Created Content</vt:lpstr>
      <vt:lpstr>Prezentare PowerPoint</vt:lpstr>
      <vt:lpstr>Continuous Improvement</vt:lpstr>
      <vt:lpstr>Prezentare PowerPoint</vt:lpstr>
      <vt:lpstr>OUR OBJECTIVES </vt:lpstr>
      <vt:lpstr>Prezentare PowerPoint</vt:lpstr>
      <vt:lpstr>Prezentare PowerPoint</vt:lpstr>
      <vt:lpstr>Prezentare PowerPoint</vt:lpstr>
      <vt:lpstr>Prezentare PowerPoint</vt:lpstr>
      <vt:lpstr>Prezentare PowerPoint</vt:lpstr>
      <vt:lpstr>FEATURES</vt:lpstr>
      <vt:lpstr>FEATURES</vt:lpstr>
      <vt:lpstr>Advantages </vt:lpstr>
      <vt:lpstr>Disadventages </vt:lpstr>
      <vt:lpstr>WHERE GAMING MEETS THE POWER OF PHYSICS ALGORITHMS</vt:lpstr>
      <vt:lpstr>CANDY CRUSH</vt:lpstr>
      <vt:lpstr>Prezentare PowerPoint</vt:lpstr>
      <vt:lpstr>Prezentare PowerPoint</vt:lpstr>
      <vt:lpstr>CHROME DINOSAUR GAME </vt:lpstr>
      <vt:lpstr>Prezentare PowerPoint</vt:lpstr>
      <vt:lpstr> let velocityX = -8; // Cactus moving speed in the horizontal direction let velocityY = 0; // Vertical velocity of the dinosaur let gravity = 0.4; // Acceleration due to gravity  // Update function function update() {     requestAnimationFrame(update);          // Dinosaur (dino)     velocityY += gravity;     dino.y = Math.min(dino.y + velocityY, dinoY);      // Cacti (cactusArray)     for (let i = 0; i &lt; cactusArray.length; i++) {         let cactus = cactusArray[i];         cactus.x += velocity;     } } </vt:lpstr>
      <vt:lpstr>FLAPPY BIRD  </vt:lpstr>
      <vt:lpstr>Prezentare PowerPoint</vt:lpstr>
      <vt:lpstr> //bird let birdWidth = 34; let birdHeight = 24; let birdX = boardWidth/8; let birdY = boardHeight/2; let birdImg;  let bird = {     x : birdX,     y : birdY,     width : birdWidth,     height : birdHeight } let velocityX = -2; //pipes moving left speed let velocityY = 0; //bird jump speed let gravity = 0.4;  window.onload = function() {      birdImg = new Image();     birdImg.src = "./flappybird.png";     birdImg.onload =</vt:lpstr>
      <vt:lpstr>Future plans</vt:lpstr>
      <vt:lpstr>Continuous Game Developement</vt:lpstr>
      <vt:lpstr>Player Feedback and Suggestions</vt:lpstr>
      <vt:lpstr>Improved User Interface and Experience</vt:lpstr>
      <vt:lpstr>Integration of Social Features</vt:lpstr>
      <vt:lpstr>Mobile Application Developement</vt:lpstr>
      <vt:lpstr>By implementing these next steps, we aim to elevate the Game World web application to new heights, offering a diverse and immersive gaming experience that captivates players and keeps them coming back for more. We are excited about the future of Game World and look forward to delivering unparalleled gaming enjoyment to our valued users.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WORLD</dc:title>
  <cp:lastModifiedBy>Alberto-George UDREA (133035)</cp:lastModifiedBy>
  <cp:revision>3</cp:revision>
  <dcterms:modified xsi:type="dcterms:W3CDTF">2023-05-27T18:31:41Z</dcterms:modified>
</cp:coreProperties>
</file>